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61" r:id="rId2"/>
    <p:sldId id="257" r:id="rId3"/>
    <p:sldId id="352" r:id="rId4"/>
    <p:sldId id="339" r:id="rId5"/>
    <p:sldId id="295" r:id="rId6"/>
    <p:sldId id="329" r:id="rId7"/>
    <p:sldId id="338" r:id="rId8"/>
    <p:sldId id="331" r:id="rId9"/>
    <p:sldId id="348" r:id="rId10"/>
    <p:sldId id="296" r:id="rId11"/>
    <p:sldId id="332" r:id="rId12"/>
    <p:sldId id="345" r:id="rId13"/>
    <p:sldId id="346" r:id="rId14"/>
    <p:sldId id="360" r:id="rId15"/>
    <p:sldId id="366" r:id="rId16"/>
    <p:sldId id="364" r:id="rId17"/>
    <p:sldId id="350" r:id="rId18"/>
    <p:sldId id="353" r:id="rId19"/>
    <p:sldId id="358" r:id="rId20"/>
    <p:sldId id="359" r:id="rId21"/>
    <p:sldId id="347" r:id="rId22"/>
    <p:sldId id="356" r:id="rId23"/>
    <p:sldId id="333" r:id="rId24"/>
    <p:sldId id="355" r:id="rId25"/>
    <p:sldId id="334" r:id="rId26"/>
    <p:sldId id="335" r:id="rId27"/>
    <p:sldId id="336" r:id="rId28"/>
    <p:sldId id="351" r:id="rId29"/>
    <p:sldId id="340" r:id="rId30"/>
    <p:sldId id="341" r:id="rId31"/>
    <p:sldId id="342" r:id="rId32"/>
    <p:sldId id="361" r:id="rId33"/>
    <p:sldId id="362" r:id="rId34"/>
    <p:sldId id="365" r:id="rId35"/>
    <p:sldId id="357" r:id="rId36"/>
  </p:sldIdLst>
  <p:sldSz cx="9144000" cy="6858000" type="screen4x3"/>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userDrawn="1">
          <p15:clr>
            <a:srgbClr val="A4A3A4"/>
          </p15:clr>
        </p15:guide>
        <p15:guide id="2" pos="3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8FA5"/>
    <a:srgbClr val="4F81BD"/>
    <a:srgbClr val="D0D8E8"/>
    <a:srgbClr val="E9EDF4"/>
    <a:srgbClr val="FFFFFF"/>
    <a:srgbClr val="212B33"/>
    <a:srgbClr val="33434F"/>
    <a:srgbClr val="425766"/>
    <a:srgbClr val="FDD491"/>
    <a:srgbClr val="0A0A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93341" autoAdjust="0"/>
  </p:normalViewPr>
  <p:slideViewPr>
    <p:cSldViewPr snapToGrid="0" snapToObjects="1">
      <p:cViewPr varScale="1">
        <p:scale>
          <a:sx n="73" d="100"/>
          <a:sy n="73" d="100"/>
        </p:scale>
        <p:origin x="1526" y="62"/>
      </p:cViewPr>
      <p:guideLst>
        <p:guide orient="horz" pos="576"/>
        <p:guide pos="384"/>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B50E8-599E-42BC-8539-D83E39EB18BE}" type="datetimeFigureOut">
              <a:rPr lang="it-IT" smtClean="0"/>
              <a:t>18/11/2025</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9875E-5BD3-41D4-8396-9E8DF9187326}" type="slidenum">
              <a:rPr lang="it-IT" smtClean="0"/>
              <a:t>‹#›</a:t>
            </a:fld>
            <a:endParaRPr lang="it-IT"/>
          </a:p>
        </p:txBody>
      </p:sp>
    </p:spTree>
    <p:extLst>
      <p:ext uri="{BB962C8B-B14F-4D97-AF65-F5344CB8AC3E}">
        <p14:creationId xmlns:p14="http://schemas.microsoft.com/office/powerpoint/2010/main" val="2317264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9875E-5BD3-41D4-8396-9E8DF9187326}" type="slidenum">
              <a:rPr lang="it-IT" smtClean="0"/>
              <a:t>17</a:t>
            </a:fld>
            <a:endParaRPr lang="it-IT"/>
          </a:p>
        </p:txBody>
      </p:sp>
    </p:spTree>
    <p:extLst>
      <p:ext uri="{BB962C8B-B14F-4D97-AF65-F5344CB8AC3E}">
        <p14:creationId xmlns:p14="http://schemas.microsoft.com/office/powerpoint/2010/main" val="20543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userDrawn="1"/>
        </p:nvSpPr>
        <p:spPr>
          <a:xfrm>
            <a:off x="0" y="3832224"/>
            <a:ext cx="9144000" cy="302577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169" name="Gruppo 168"/>
          <p:cNvGrpSpPr/>
          <p:nvPr userDrawn="1"/>
        </p:nvGrpSpPr>
        <p:grpSpPr>
          <a:xfrm>
            <a:off x="48007" y="3816351"/>
            <a:ext cx="9036647" cy="180000"/>
            <a:chOff x="1218340" y="275867"/>
            <a:chExt cx="17715122" cy="567843"/>
          </a:xfrm>
        </p:grpSpPr>
        <p:cxnSp>
          <p:nvCxnSpPr>
            <p:cNvPr id="170" name="Connettore 1 169"/>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3" name="Connettore 1 252"/>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4" name="Connettore 1 253"/>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5" name="Connettore 1 254"/>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6" name="Connettore 1 255"/>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7" name="Connettore 1 256"/>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8" name="Connettore 1 257"/>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9" name="Connettore 1 258"/>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0" name="Connettore 1 259"/>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Connettore 1 260"/>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2" name="Connettore 1 261"/>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3" name="Connettore 1 262"/>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4" name="Connettore 1 263"/>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5" name="Connettore 1 264"/>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6" name="Connettore 1 265"/>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7" name="Connettore 1 266"/>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8" name="Connettore 1 267"/>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9" name="Connettore 1 268"/>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0" name="Connettore 1 269"/>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Connettore 1 270"/>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Connettore 1 271"/>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3" name="Connettore 1 272"/>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4" name="Connettore 1 273"/>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5" name="Connettore 1 274"/>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6" name="Connettore 1 275"/>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Connettore 1 276"/>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Connettore 1 277"/>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9" name="Connettore 1 278"/>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0" name="Connettore 1 279"/>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1" name="Connettore 1 280"/>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2" name="Connettore 1 281"/>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Connettore 1 282"/>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Connettore 1 283"/>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5" name="Connettore 1 284"/>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6" name="Connettore 1 285"/>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7" name="Connettore 1 286"/>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8" name="Connettore 1 287"/>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9" name="Connettore 1 288"/>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ctrTitle"/>
          </p:nvPr>
        </p:nvSpPr>
        <p:spPr>
          <a:xfrm>
            <a:off x="641534" y="4149725"/>
            <a:ext cx="7772400" cy="968375"/>
          </a:xfrm>
        </p:spPr>
        <p:txBody>
          <a:bodyPr>
            <a:normAutofit/>
          </a:bodyPr>
          <a:lstStyle>
            <a:lvl1pPr>
              <a:defRPr sz="3600"/>
            </a:lvl1pPr>
          </a:lstStyle>
          <a:p>
            <a:r>
              <a:rPr lang="it-IT" dirty="0"/>
              <a:t>Fare clic per modificare lo stile del titolo</a:t>
            </a:r>
          </a:p>
        </p:txBody>
      </p:sp>
      <p:sp>
        <p:nvSpPr>
          <p:cNvPr id="3" name="Sottotitolo 2"/>
          <p:cNvSpPr>
            <a:spLocks noGrp="1"/>
          </p:cNvSpPr>
          <p:nvPr>
            <p:ph type="subTitle" idx="1"/>
          </p:nvPr>
        </p:nvSpPr>
        <p:spPr>
          <a:xfrm>
            <a:off x="641534" y="5260975"/>
            <a:ext cx="7772400" cy="13335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Fare clic per modificare lo stile del sottotitolo dello schema</a:t>
            </a:r>
          </a:p>
        </p:txBody>
      </p:sp>
    </p:spTree>
    <p:extLst>
      <p:ext uri="{BB962C8B-B14F-4D97-AF65-F5344CB8AC3E}">
        <p14:creationId xmlns:p14="http://schemas.microsoft.com/office/powerpoint/2010/main" val="514812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19155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8"/>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38"/>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83366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apositiva tito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2805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userDrawn="1"/>
        </p:nvSpPr>
        <p:spPr>
          <a:xfrm>
            <a:off x="0" y="1"/>
            <a:ext cx="9144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600200"/>
            <a:ext cx="8323726" cy="4525963"/>
          </a:xfrm>
        </p:spPr>
        <p:txBody>
          <a:bodyPr/>
          <a:lstStyle/>
          <a:p>
            <a:pPr lvl="0"/>
            <a:r>
              <a:rPr lang="it-IT" dirty="0"/>
              <a:t>Fare clic per modificare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29" name="Rettangolo 128"/>
          <p:cNvSpPr/>
          <p:nvPr userDrawn="1"/>
        </p:nvSpPr>
        <p:spPr>
          <a:xfrm>
            <a:off x="0" y="6126162"/>
            <a:ext cx="9144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30" name="CasellaDiTesto 129"/>
          <p:cNvSpPr txBox="1"/>
          <p:nvPr userDrawn="1"/>
        </p:nvSpPr>
        <p:spPr>
          <a:xfrm>
            <a:off x="157778" y="6363505"/>
            <a:ext cx="3069174" cy="276999"/>
          </a:xfrm>
          <a:prstGeom prst="rect">
            <a:avLst/>
          </a:prstGeom>
          <a:noFill/>
        </p:spPr>
        <p:txBody>
          <a:bodyPr wrap="none" rtlCol="0">
            <a:spAutoFit/>
          </a:bodyPr>
          <a:lstStyle/>
          <a:p>
            <a:r>
              <a:rPr lang="it-IT" sz="1200" b="1" dirty="0">
                <a:solidFill>
                  <a:srgbClr val="FFFFFF"/>
                </a:solidFill>
                <a:latin typeface="Arial"/>
                <a:cs typeface="Arial"/>
              </a:rPr>
              <a:t>Nome Cognome</a:t>
            </a:r>
            <a:r>
              <a:rPr lang="it-IT" sz="1200" b="1" baseline="0" dirty="0">
                <a:solidFill>
                  <a:srgbClr val="FFFFFF"/>
                </a:solidFill>
                <a:latin typeface="Arial"/>
                <a:cs typeface="Arial"/>
              </a:rPr>
              <a:t>, </a:t>
            </a:r>
            <a:r>
              <a:rPr lang="it-IT" sz="1200" b="1" baseline="0" dirty="0" err="1">
                <a:solidFill>
                  <a:srgbClr val="FFFFFF"/>
                </a:solidFill>
                <a:latin typeface="Arial"/>
                <a:cs typeface="Arial"/>
              </a:rPr>
              <a:t>assoc.prof</a:t>
            </a:r>
            <a:r>
              <a:rPr lang="it-IT" sz="1200" b="1" baseline="0" dirty="0">
                <a:solidFill>
                  <a:srgbClr val="FFFFFF"/>
                </a:solidFill>
                <a:latin typeface="Arial"/>
                <a:cs typeface="Arial"/>
              </a:rPr>
              <a:t>. ABC </a:t>
            </a:r>
            <a:r>
              <a:rPr lang="it-IT" sz="1200" b="1" baseline="0" dirty="0" err="1">
                <a:solidFill>
                  <a:srgbClr val="FFFFFF"/>
                </a:solidFill>
                <a:latin typeface="Arial"/>
                <a:cs typeface="Arial"/>
              </a:rPr>
              <a:t>Dept</a:t>
            </a:r>
            <a:r>
              <a:rPr lang="it-IT" sz="1200" b="1" baseline="0" dirty="0">
                <a:solidFill>
                  <a:srgbClr val="FFFFFF"/>
                </a:solidFill>
                <a:latin typeface="Arial"/>
                <a:cs typeface="Arial"/>
              </a:rPr>
              <a:t>.</a:t>
            </a:r>
            <a:endParaRPr lang="it-IT" sz="1200" b="1" dirty="0">
              <a:solidFill>
                <a:srgbClr val="FFFFFF"/>
              </a:solidFill>
              <a:latin typeface="Arial"/>
              <a:cs typeface="Arial"/>
            </a:endParaRPr>
          </a:p>
        </p:txBody>
      </p:sp>
      <p:grpSp>
        <p:nvGrpSpPr>
          <p:cNvPr id="132" name="Gruppo 131"/>
          <p:cNvGrpSpPr/>
          <p:nvPr userDrawn="1"/>
        </p:nvGrpSpPr>
        <p:grpSpPr>
          <a:xfrm>
            <a:off x="48007" y="1089904"/>
            <a:ext cx="9036647"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4898" y="6346378"/>
            <a:ext cx="2780124"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86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5" name="Segnaposto piè di pagina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egnaposto numero diapositiva 5"/>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6192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306006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8" name="Segnaposto piè di pagina 7"/>
          <p:cNvSpPr>
            <a:spLocks noGrp="1"/>
          </p:cNvSpPr>
          <p:nvPr>
            <p:ph type="ftr" sz="quarter" idx="11"/>
          </p:nvPr>
        </p:nvSpPr>
        <p:spPr>
          <a:xfrm>
            <a:off x="3124200" y="6356350"/>
            <a:ext cx="2895600" cy="365125"/>
          </a:xfrm>
          <a:prstGeom prst="rect">
            <a:avLst/>
          </a:prstGeom>
        </p:spPr>
        <p:txBody>
          <a:bodyPr/>
          <a:lstStyle/>
          <a:p>
            <a:endParaRPr lang="it-IT"/>
          </a:p>
        </p:txBody>
      </p:sp>
      <p:sp>
        <p:nvSpPr>
          <p:cNvPr id="9" name="Segnaposto numero diapositiva 8"/>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840953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4" name="Segnaposto piè di pagina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egnaposto numero diapositiva 4"/>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478442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3" name="Segnaposto piè di pagina 2"/>
          <p:cNvSpPr>
            <a:spLocks noGrp="1"/>
          </p:cNvSpPr>
          <p:nvPr>
            <p:ph type="ftr" sz="quarter" idx="11"/>
          </p:nvPr>
        </p:nvSpPr>
        <p:spPr>
          <a:xfrm>
            <a:off x="3124200" y="6356350"/>
            <a:ext cx="2895600" cy="365125"/>
          </a:xfrm>
          <a:prstGeom prst="rect">
            <a:avLst/>
          </a:prstGeom>
        </p:spPr>
        <p:txBody>
          <a:bodyPr/>
          <a:lstStyle/>
          <a:p>
            <a:endParaRPr lang="it-IT"/>
          </a:p>
        </p:txBody>
      </p:sp>
      <p:sp>
        <p:nvSpPr>
          <p:cNvPr id="4" name="Segnaposto numero diapositiva 3"/>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1925977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3867585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a:xfrm>
            <a:off x="457200" y="6356350"/>
            <a:ext cx="2133600" cy="365125"/>
          </a:xfrm>
          <a:prstGeom prst="rect">
            <a:avLst/>
          </a:prstGeom>
        </p:spPr>
        <p:txBody>
          <a:bodyPr/>
          <a:lstStyle/>
          <a:p>
            <a:fld id="{B96E2279-029F-964F-A5B1-8676BDA67CCA}" type="datetimeFigureOut">
              <a:rPr lang="it-IT" smtClean="0"/>
              <a:t>18/11/2025</a:t>
            </a:fld>
            <a:endParaRPr lang="it-IT"/>
          </a:p>
        </p:txBody>
      </p:sp>
      <p:sp>
        <p:nvSpPr>
          <p:cNvPr id="6" name="Segnaposto piè di pagina 5"/>
          <p:cNvSpPr>
            <a:spLocks noGrp="1"/>
          </p:cNvSpPr>
          <p:nvPr>
            <p:ph type="ftr" sz="quarter" idx="11"/>
          </p:nvPr>
        </p:nvSpPr>
        <p:spPr>
          <a:xfrm>
            <a:off x="3124200" y="6356350"/>
            <a:ext cx="2895600" cy="365125"/>
          </a:xfrm>
          <a:prstGeom prst="rect">
            <a:avLst/>
          </a:prstGeom>
        </p:spPr>
        <p:txBody>
          <a:bodyPr/>
          <a:lstStyle/>
          <a:p>
            <a:endParaRPr lang="it-IT"/>
          </a:p>
        </p:txBody>
      </p:sp>
      <p:sp>
        <p:nvSpPr>
          <p:cNvPr id="7" name="Segnaposto numero diapositiva 6"/>
          <p:cNvSpPr>
            <a:spLocks noGrp="1"/>
          </p:cNvSpPr>
          <p:nvPr>
            <p:ph type="sldNum" sz="quarter" idx="12"/>
          </p:nvPr>
        </p:nvSpPr>
        <p:spPr>
          <a:xfrm>
            <a:off x="6553200" y="6356350"/>
            <a:ext cx="2133600" cy="365125"/>
          </a:xfrm>
          <a:prstGeom prst="rect">
            <a:avLst/>
          </a:prstGeom>
        </p:spPr>
        <p:txBody>
          <a:bodyPr/>
          <a:lstStyle/>
          <a:p>
            <a:fld id="{7834947A-1B05-2B43-AD85-E646CE852B9E}" type="slidenum">
              <a:rPr lang="it-IT" smtClean="0"/>
              <a:t>‹#›</a:t>
            </a:fld>
            <a:endParaRPr lang="it-IT"/>
          </a:p>
        </p:txBody>
      </p:sp>
    </p:spTree>
    <p:extLst>
      <p:ext uri="{BB962C8B-B14F-4D97-AF65-F5344CB8AC3E}">
        <p14:creationId xmlns:p14="http://schemas.microsoft.com/office/powerpoint/2010/main" val="254806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288521" y="139166"/>
            <a:ext cx="8581043" cy="840400"/>
          </a:xfrm>
          <a:prstGeom prst="rect">
            <a:avLst/>
          </a:prstGeom>
        </p:spPr>
        <p:txBody>
          <a:bodyPr vert="horz" lIns="91440" tIns="45720" rIns="91440" bIns="45720" rtlCol="0" anchor="t" anchorCtr="0">
            <a:normAutofit/>
          </a:bodyPr>
          <a:lstStyle/>
          <a:p>
            <a:r>
              <a:rPr lang="it-IT" dirty="0"/>
              <a:t>Fare clic per modificare stile</a:t>
            </a:r>
          </a:p>
        </p:txBody>
      </p:sp>
      <p:sp>
        <p:nvSpPr>
          <p:cNvPr id="3" name="Segnaposto testo 2"/>
          <p:cNvSpPr>
            <a:spLocks noGrp="1"/>
          </p:cNvSpPr>
          <p:nvPr>
            <p:ph type="body" idx="1"/>
          </p:nvPr>
        </p:nvSpPr>
        <p:spPr>
          <a:xfrm>
            <a:off x="457200" y="1600200"/>
            <a:ext cx="8143452" cy="4525963"/>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1119611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6.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30.png"/><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2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92E4197C-6BF3-C2A2-28FA-A62CE8B002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98" b="14682"/>
          <a:stretch/>
        </p:blipFill>
        <p:spPr bwMode="auto">
          <a:xfrm>
            <a:off x="0" y="0"/>
            <a:ext cx="9144000" cy="414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2" name="Titolo 1"/>
          <p:cNvSpPr txBox="1">
            <a:spLocks/>
          </p:cNvSpPr>
          <p:nvPr/>
        </p:nvSpPr>
        <p:spPr>
          <a:xfrm>
            <a:off x="268569" y="4191658"/>
            <a:ext cx="8606862" cy="307777"/>
          </a:xfrm>
          <a:prstGeom prst="rect">
            <a:avLst/>
          </a:prstGeom>
        </p:spPr>
        <p:txBody>
          <a:bodyPr lIns="0" tIns="0" rIns="0" bIns="0" anchor="ctr" anchorCtr="0">
            <a:spAutoFit/>
          </a:bodyPr>
          <a:lstStyle>
            <a:lvl1pPr marL="0" indent="0" algn="l" defTabSz="457200" rtl="0" eaLnBrk="1" latinLnBrk="0" hangingPunct="1">
              <a:spcBef>
                <a:spcPct val="0"/>
              </a:spcBef>
              <a:buNone/>
              <a:defRPr sz="3600" b="1" kern="1200">
                <a:solidFill>
                  <a:schemeClr val="bg1"/>
                </a:solidFill>
                <a:latin typeface="Arial"/>
                <a:ea typeface="+mj-ea"/>
                <a:cs typeface="Arial"/>
              </a:defRPr>
            </a:lvl1pPr>
          </a:lstStyle>
          <a:p>
            <a:pPr algn="ctr"/>
            <a:r>
              <a:rPr lang="it-IT" sz="2000" b="0" dirty="0">
                <a:latin typeface="DM Sans 14pt" pitchFamily="2" charset="0"/>
              </a:rPr>
              <a:t>Structural Reliability of Aerospace Components</a:t>
            </a:r>
          </a:p>
        </p:txBody>
      </p:sp>
      <p:sp>
        <p:nvSpPr>
          <p:cNvPr id="133" name="Sottotitolo 2"/>
          <p:cNvSpPr txBox="1">
            <a:spLocks/>
          </p:cNvSpPr>
          <p:nvPr/>
        </p:nvSpPr>
        <p:spPr>
          <a:xfrm>
            <a:off x="328195" y="4721465"/>
            <a:ext cx="8487611" cy="984885"/>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3200" dirty="0">
                <a:solidFill>
                  <a:schemeClr val="bg1"/>
                </a:solidFill>
                <a:latin typeface="DM Sans 14pt ExtraBold" pitchFamily="2" charset="0"/>
              </a:rPr>
              <a:t>Safe-life and Damage Tolerance Analysis of the TP400 Propeller Shaft</a:t>
            </a:r>
            <a:endParaRPr lang="it-IT" sz="3200" dirty="0">
              <a:solidFill>
                <a:schemeClr val="bg1"/>
              </a:solidFill>
              <a:latin typeface="DM Sans 14pt ExtraBold" pitchFamily="2" charset="0"/>
            </a:endParaRPr>
          </a:p>
        </p:txBody>
      </p:sp>
      <p:sp>
        <p:nvSpPr>
          <p:cNvPr id="8" name="Sottotitolo 2">
            <a:extLst>
              <a:ext uri="{FF2B5EF4-FFF2-40B4-BE49-F238E27FC236}">
                <a16:creationId xmlns:a16="http://schemas.microsoft.com/office/drawing/2014/main" id="{997240B2-DE98-9FDD-DFA0-FF2E7182C9B6}"/>
              </a:ext>
            </a:extLst>
          </p:cNvPr>
          <p:cNvSpPr txBox="1">
            <a:spLocks/>
          </p:cNvSpPr>
          <p:nvPr/>
        </p:nvSpPr>
        <p:spPr>
          <a:xfrm>
            <a:off x="1413478" y="5928379"/>
            <a:ext cx="6317044" cy="307777"/>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2000" dirty="0">
                <a:solidFill>
                  <a:schemeClr val="bg1"/>
                </a:solidFill>
                <a:latin typeface="DM Sans 14pt" pitchFamily="2" charset="0"/>
              </a:rPr>
              <a:t>Nikolaos Rigatos</a:t>
            </a:r>
          </a:p>
        </p:txBody>
      </p:sp>
      <p:sp>
        <p:nvSpPr>
          <p:cNvPr id="136" name="Sottotitolo 2">
            <a:extLst>
              <a:ext uri="{FF2B5EF4-FFF2-40B4-BE49-F238E27FC236}">
                <a16:creationId xmlns:a16="http://schemas.microsoft.com/office/drawing/2014/main" id="{50946BE6-4EA1-6B38-C4BA-A574535B0485}"/>
              </a:ext>
            </a:extLst>
          </p:cNvPr>
          <p:cNvSpPr txBox="1">
            <a:spLocks/>
          </p:cNvSpPr>
          <p:nvPr/>
        </p:nvSpPr>
        <p:spPr>
          <a:xfrm>
            <a:off x="3148142" y="6472131"/>
            <a:ext cx="2823062" cy="215444"/>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it-IT" sz="1400" dirty="0">
                <a:solidFill>
                  <a:schemeClr val="bg1"/>
                </a:solidFill>
                <a:latin typeface="DM Sans 14pt" pitchFamily="2" charset="0"/>
              </a:rPr>
              <a:t>16/01/2024</a:t>
            </a:r>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66C30C-DA39-B554-457B-6B16825E095B}"/>
              </a:ext>
            </a:extLst>
          </p:cNvPr>
          <p:cNvGrpSpPr/>
          <p:nvPr/>
        </p:nvGrpSpPr>
        <p:grpSpPr>
          <a:xfrm>
            <a:off x="236340" y="134116"/>
            <a:ext cx="8898780" cy="943643"/>
            <a:chOff x="355608" y="134116"/>
            <a:chExt cx="8898780" cy="943643"/>
          </a:xfrm>
        </p:grpSpPr>
        <p:sp>
          <p:nvSpPr>
            <p:cNvPr id="12" name="Titolo 1">
              <a:extLst>
                <a:ext uri="{FF2B5EF4-FFF2-40B4-BE49-F238E27FC236}">
                  <a16:creationId xmlns:a16="http://schemas.microsoft.com/office/drawing/2014/main" id="{9F6BDB18-BEA2-25B0-31CA-020AA91E6E38}"/>
                </a:ext>
              </a:extLst>
            </p:cNvPr>
            <p:cNvSpPr txBox="1">
              <a:spLocks/>
            </p:cNvSpPr>
            <p:nvPr/>
          </p:nvSpPr>
          <p:spPr>
            <a:xfrm>
              <a:off x="8752528"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10</a:t>
              </a:r>
            </a:p>
          </p:txBody>
        </p:sp>
        <p:grpSp>
          <p:nvGrpSpPr>
            <p:cNvPr id="13" name="Group 12">
              <a:extLst>
                <a:ext uri="{FF2B5EF4-FFF2-40B4-BE49-F238E27FC236}">
                  <a16:creationId xmlns:a16="http://schemas.microsoft.com/office/drawing/2014/main" id="{59C71EE7-3E45-09FA-3A57-93E2881A7BE4}"/>
                </a:ext>
              </a:extLst>
            </p:cNvPr>
            <p:cNvGrpSpPr/>
            <p:nvPr/>
          </p:nvGrpSpPr>
          <p:grpSpPr>
            <a:xfrm>
              <a:off x="355608"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1</a:t>
                </a:r>
                <a:endParaRPr lang="it-IT" sz="2800" dirty="0">
                  <a:latin typeface="DM Sans 14pt SemiBold" pitchFamily="2" charset="0"/>
                </a:endParaRPr>
              </a:p>
              <a:p>
                <a:r>
                  <a:rPr lang="it-IT" sz="2800" dirty="0">
                    <a:latin typeface="DM Sans 14pt SemiBold" pitchFamily="2" charset="0"/>
                  </a:rPr>
                  <a:t>Task 1.1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2.1</a:t>
                </a:r>
              </a:p>
            </p:txBody>
          </p:sp>
        </p:gr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DF9047-6CDD-16F8-762C-9EB8A618DF12}"/>
                  </a:ext>
                </a:extLst>
              </p:cNvPr>
              <p:cNvSpPr txBox="1"/>
              <p:nvPr/>
            </p:nvSpPr>
            <p:spPr>
              <a:xfrm>
                <a:off x="236340" y="1471202"/>
                <a:ext cx="8768513" cy="1538883"/>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Make an initial assumption for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oMath>
                </a14:m>
                <a:r>
                  <a:rPr lang="en-US" sz="1600" b="0" dirty="0"/>
                  <a:t>. In this case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=[5 −2 </m:t>
                    </m:r>
                    <m:r>
                      <a:rPr lang="en-US" sz="1600" b="0" i="1" smtClean="0">
                        <a:latin typeface="Cambria Math" panose="02040503050406030204" pitchFamily="18" charset="0"/>
                      </a:rPr>
                      <m:t>𝑠𝑡𝑑</m:t>
                    </m:r>
                    <m:r>
                      <a:rPr lang="en-US" sz="1600" b="0" i="1" smtClean="0">
                        <a:latin typeface="Cambria Math" panose="02040503050406030204" pitchFamily="18" charset="0"/>
                      </a:rPr>
                      <m:t>(</m:t>
                    </m:r>
                    <m:r>
                      <m:rPr>
                        <m:nor/>
                      </m:rPr>
                      <a:rPr lang="en-US" sz="1600" b="0" i="0" smtClean="0">
                        <a:latin typeface="Cambria Math" panose="02040503050406030204" pitchFamily="18" charset="0"/>
                      </a:rPr>
                      <m:t>logN</m:t>
                    </m:r>
                    <m:r>
                      <m:rPr>
                        <m:nor/>
                      </m:rPr>
                      <a:rPr lang="en-US" sz="1600" b="0" i="0" smtClean="0">
                        <a:latin typeface="Cambria Math" panose="02040503050406030204" pitchFamily="18" charset="0"/>
                      </a:rPr>
                      <m:t>)].</m:t>
                    </m:r>
                  </m:oMath>
                </a14:m>
                <a:endParaRPr lang="en-US" sz="1600" b="0" i="0" dirty="0">
                  <a:latin typeface="Cambria Math" panose="02040503050406030204" pitchFamily="18" charset="0"/>
                </a:endParaRPr>
              </a:p>
              <a:p>
                <a:pPr marL="342900" indent="-342900" algn="just">
                  <a:buFont typeface="+mj-lt"/>
                  <a:buAutoNum type="arabicPeriod"/>
                </a:pPr>
                <a:r>
                  <a:rPr lang="en-US" sz="1600" b="0" dirty="0"/>
                  <a:t>Use the function</a:t>
                </a:r>
                <a:r>
                  <a:rPr lang="en-US" sz="1600" dirty="0"/>
                  <a:t>s</a:t>
                </a:r>
                <a:r>
                  <a:rPr lang="en-US" sz="1600" b="0" dirty="0"/>
                  <a:t> fminsearch and fminunc to find the minimum of the log-likelihood function. The log-likelihood </a:t>
                </a:r>
                <a:r>
                  <a:rPr lang="en-US" sz="1600" dirty="0"/>
                  <a:t>function is calculated by the Matlab function shown below:</a:t>
                </a:r>
                <a:endParaRPr lang="en-US" sz="1600" b="0" dirty="0"/>
              </a:p>
              <a:p>
                <a:pPr marL="342900" indent="-342900">
                  <a:buFont typeface="+mj-lt"/>
                  <a:buAutoNum type="arabicPeriod"/>
                </a:pPr>
                <a:endParaRPr lang="en-US" sz="1600" dirty="0"/>
              </a:p>
            </p:txBody>
          </p:sp>
        </mc:Choice>
        <mc:Fallback xmlns="">
          <p:sp>
            <p:nvSpPr>
              <p:cNvPr id="4" name="TextBox 3">
                <a:extLst>
                  <a:ext uri="{FF2B5EF4-FFF2-40B4-BE49-F238E27FC236}">
                    <a16:creationId xmlns:a16="http://schemas.microsoft.com/office/drawing/2014/main" id="{C3DF9047-6CDD-16F8-762C-9EB8A618DF12}"/>
                  </a:ext>
                </a:extLst>
              </p:cNvPr>
              <p:cNvSpPr txBox="1">
                <a:spLocks noRot="1" noChangeAspect="1" noMove="1" noResize="1" noEditPoints="1" noAdjustHandles="1" noChangeArrowheads="1" noChangeShapeType="1" noTextEdit="1"/>
              </p:cNvSpPr>
              <p:nvPr/>
            </p:nvSpPr>
            <p:spPr>
              <a:xfrm>
                <a:off x="236340" y="1471202"/>
                <a:ext cx="8768513" cy="1538883"/>
              </a:xfrm>
              <a:prstGeom prst="rect">
                <a:avLst/>
              </a:prstGeom>
              <a:blipFill>
                <a:blip r:embed="rId2"/>
                <a:stretch>
                  <a:fillRect l="-1669" t="-5138" r="-139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D023BCF3-2000-86E4-CD8B-0C1F24D52C7B}"/>
              </a:ext>
            </a:extLst>
          </p:cNvPr>
          <p:cNvPicPr>
            <a:picLocks noChangeAspect="1"/>
          </p:cNvPicPr>
          <p:nvPr/>
        </p:nvPicPr>
        <p:blipFill>
          <a:blip r:embed="rId3"/>
          <a:stretch>
            <a:fillRect/>
          </a:stretch>
        </p:blipFill>
        <p:spPr>
          <a:xfrm>
            <a:off x="972207" y="3010085"/>
            <a:ext cx="7199586" cy="649434"/>
          </a:xfrm>
          <a:prstGeom prst="rect">
            <a:avLst/>
          </a:prstGeom>
        </p:spPr>
      </p:pic>
      <p:sp>
        <p:nvSpPr>
          <p:cNvPr id="8" name="TextBox 7">
            <a:extLst>
              <a:ext uri="{FF2B5EF4-FFF2-40B4-BE49-F238E27FC236}">
                <a16:creationId xmlns:a16="http://schemas.microsoft.com/office/drawing/2014/main" id="{9C69980C-BB18-2F8D-0CA4-61705E5DE94B}"/>
              </a:ext>
            </a:extLst>
          </p:cNvPr>
          <p:cNvSpPr txBox="1"/>
          <p:nvPr/>
        </p:nvSpPr>
        <p:spPr>
          <a:xfrm>
            <a:off x="520498" y="4234421"/>
            <a:ext cx="5748369" cy="246221"/>
          </a:xfrm>
          <a:prstGeom prst="rect">
            <a:avLst/>
          </a:prstGeom>
          <a:noFill/>
        </p:spPr>
        <p:txBody>
          <a:bodyPr wrap="none" lIns="0" tIns="0" rIns="0" bIns="0" rtlCol="0">
            <a:spAutoFit/>
          </a:bodyPr>
          <a:lstStyle/>
          <a:p>
            <a:pPr algn="l"/>
            <a:r>
              <a:rPr lang="en-US" sz="1600" dirty="0"/>
              <a:t>Where the loglik function values are calculated according to:</a:t>
            </a:r>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FE77E041-6532-3C49-592B-1765ED370A59}"/>
                  </a:ext>
                </a:extLst>
              </p:cNvPr>
              <p:cNvGraphicFramePr>
                <a:graphicFrameLocks noGrp="1"/>
              </p:cNvGraphicFramePr>
              <p:nvPr>
                <p:extLst>
                  <p:ext uri="{D42A27DB-BD31-4B8C-83A1-F6EECF244321}">
                    <p14:modId xmlns:p14="http://schemas.microsoft.com/office/powerpoint/2010/main" val="1533748972"/>
                  </p:ext>
                </p:extLst>
              </p:nvPr>
            </p:nvGraphicFramePr>
            <p:xfrm>
              <a:off x="1135557" y="4822672"/>
              <a:ext cx="6970078" cy="751459"/>
            </p:xfrm>
            <a:graphic>
              <a:graphicData uri="http://schemas.openxmlformats.org/drawingml/2006/table">
                <a:tbl>
                  <a:tblPr firstRow="1" bandRow="1">
                    <a:tableStyleId>{5C22544A-7EE6-4342-B048-85BDC9FD1C3A}</a:tableStyleId>
                  </a:tblPr>
                  <a:tblGrid>
                    <a:gridCol w="3485039">
                      <a:extLst>
                        <a:ext uri="{9D8B030D-6E8A-4147-A177-3AD203B41FA5}">
                          <a16:colId xmlns:a16="http://schemas.microsoft.com/office/drawing/2014/main" val="631947641"/>
                        </a:ext>
                      </a:extLst>
                    </a:gridCol>
                    <a:gridCol w="3485039">
                      <a:extLst>
                        <a:ext uri="{9D8B030D-6E8A-4147-A177-3AD203B41FA5}">
                          <a16:colId xmlns:a16="http://schemas.microsoft.com/office/drawing/2014/main" val="689744639"/>
                        </a:ext>
                      </a:extLst>
                    </a:gridCol>
                  </a:tblGrid>
                  <a:tr h="370840">
                    <a:tc>
                      <a:txBody>
                        <a:bodyPr/>
                        <a:lstStyle/>
                        <a:p>
                          <a:pPr algn="ctr"/>
                          <a:r>
                            <a:rPr lang="en-US" dirty="0"/>
                            <a:t>Failure</a:t>
                          </a:r>
                        </a:p>
                      </a:txBody>
                      <a:tcPr>
                        <a:solidFill>
                          <a:srgbClr val="728FA5"/>
                        </a:solidFill>
                      </a:tcPr>
                    </a:tc>
                    <a:tc>
                      <a:txBody>
                        <a:bodyPr/>
                        <a:lstStyle/>
                        <a:p>
                          <a:pPr algn="ctr"/>
                          <a:r>
                            <a:rPr lang="en-US" dirty="0"/>
                            <a:t>Runout</a:t>
                          </a:r>
                        </a:p>
                      </a:txBody>
                      <a:tcPr>
                        <a:solidFill>
                          <a:srgbClr val="728FA5"/>
                        </a:solidFill>
                      </a:tcPr>
                    </a:tc>
                    <a:extLst>
                      <a:ext uri="{0D108BD9-81ED-4DB2-BD59-A6C34878D82A}">
                        <a16:rowId xmlns:a16="http://schemas.microsoft.com/office/drawing/2014/main" val="4048805652"/>
                      </a:ext>
                    </a:extLst>
                  </a:tr>
                  <a:tr h="370840">
                    <a:tc>
                      <a:txBody>
                        <a:bodyPr/>
                        <a:lstStyle/>
                        <a:p>
                          <a:pPr algn="ctr"/>
                          <a14:m>
                            <m:oMathPara xmlns:m="http://schemas.openxmlformats.org/officeDocument/2006/math">
                              <m:oMathParaPr>
                                <m:jc m:val="centerGroup"/>
                              </m:oMathParaPr>
                              <m:oMath xmlns:m="http://schemas.openxmlformats.org/officeDocument/2006/math">
                                <m:r>
                                  <a:rPr lang="el-GR" i="1" dirty="0" smtClean="0">
                                    <a:latin typeface="Cambria Math" panose="02040503050406030204" pitchFamily="18" charset="0"/>
                                  </a:rPr>
                                  <m:t>−</m:t>
                                </m:r>
                                <m:r>
                                  <a:rPr lang="en-US" i="1" dirty="0" smtClean="0">
                                    <a:latin typeface="Cambria Math" panose="02040503050406030204" pitchFamily="18" charset="0"/>
                                  </a:rPr>
                                  <m:t>0.5</m:t>
                                </m:r>
                                <m:r>
                                  <a:rPr lang="en-US"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ln</m:t>
                                    </m:r>
                                  </m:fName>
                                  <m:e>
                                    <m:r>
                                      <a:rPr lang="en-US" b="0" i="1" dirty="0" smtClean="0">
                                        <a:latin typeface="Cambria Math" panose="02040503050406030204" pitchFamily="18" charset="0"/>
                                        <a:ea typeface="Cambria Math" panose="02040503050406030204" pitchFamily="18" charset="0"/>
                                      </a:rPr>
                                      <m:t>2</m:t>
                                    </m:r>
                                    <m:r>
                                      <a:rPr lang="el-GR" b="0" i="1" dirty="0" smtClean="0">
                                        <a:latin typeface="Cambria Math" panose="02040503050406030204" pitchFamily="18" charset="0"/>
                                        <a:ea typeface="Cambria Math" panose="02040503050406030204" pitchFamily="18" charset="0"/>
                                      </a:rPr>
                                      <m:t>𝜋</m:t>
                                    </m:r>
                                  </m:e>
                                </m:func>
                                <m:r>
                                  <a:rPr lang="el-GR" b="0" i="1" dirty="0" smtClean="0">
                                    <a:latin typeface="Cambria Math" panose="02040503050406030204" pitchFamily="18" charset="0"/>
                                    <a:ea typeface="Cambria Math" panose="02040503050406030204" pitchFamily="18" charset="0"/>
                                  </a:rPr>
                                  <m:t>−</m:t>
                                </m:r>
                                <m:func>
                                  <m:funcPr>
                                    <m:ctrlPr>
                                      <a:rPr lang="en-US" b="0" i="1" dirty="0" smtClean="0">
                                        <a:latin typeface="Cambria Math" panose="02040503050406030204" pitchFamily="18" charset="0"/>
                                        <a:ea typeface="Cambria Math" panose="02040503050406030204" pitchFamily="18" charset="0"/>
                                      </a:rPr>
                                    </m:ctrlPr>
                                  </m:funcPr>
                                  <m:fName>
                                    <m:r>
                                      <m:rPr>
                                        <m:sty m:val="p"/>
                                      </m:rPr>
                                      <a:rPr lang="en-US" b="0" i="0" dirty="0" smtClean="0">
                                        <a:latin typeface="Cambria Math" panose="02040503050406030204" pitchFamily="18" charset="0"/>
                                        <a:ea typeface="Cambria Math" panose="02040503050406030204" pitchFamily="18" charset="0"/>
                                      </a:rPr>
                                      <m:t>ln</m:t>
                                    </m:r>
                                  </m:fName>
                                  <m:e>
                                    <m:sSub>
                                      <m:sSubPr>
                                        <m:ctrlPr>
                                          <a:rPr lang="el-GR" b="0" i="1" dirty="0" smtClean="0">
                                            <a:latin typeface="Cambria Math" panose="02040503050406030204" pitchFamily="18" charset="0"/>
                                            <a:ea typeface="Cambria Math" panose="02040503050406030204" pitchFamily="18" charset="0"/>
                                          </a:rPr>
                                        </m:ctrlPr>
                                      </m:sSubPr>
                                      <m:e>
                                        <m:r>
                                          <a:rPr lang="el-GR" b="0" i="1" dirty="0" smtClean="0">
                                            <a:latin typeface="Cambria Math" panose="02040503050406030204" pitchFamily="18" charset="0"/>
                                            <a:ea typeface="Cambria Math" panose="02040503050406030204" pitchFamily="18" charset="0"/>
                                          </a:rPr>
                                          <m:t>𝜎</m:t>
                                        </m:r>
                                      </m:e>
                                      <m:sub>
                                        <m:r>
                                          <a:rPr lang="en-US" b="0" i="1" dirty="0" smtClean="0">
                                            <a:latin typeface="Cambria Math" panose="02040503050406030204" pitchFamily="18" charset="0"/>
                                            <a:ea typeface="Cambria Math" panose="02040503050406030204" pitchFamily="18" charset="0"/>
                                          </a:rPr>
                                          <m:t>𝑖</m:t>
                                        </m:r>
                                      </m:sub>
                                    </m:sSub>
                                    <m:r>
                                      <a:rPr lang="en-US" b="0" i="1" dirty="0" smtClean="0">
                                        <a:latin typeface="Cambria Math" panose="02040503050406030204" pitchFamily="18" charset="0"/>
                                        <a:ea typeface="Cambria Math" panose="02040503050406030204" pitchFamily="18" charset="0"/>
                                      </a:rPr>
                                      <m:t>−0.5∙</m:t>
                                    </m:r>
                                    <m:sSubSup>
                                      <m:sSubSupPr>
                                        <m:ctrlPr>
                                          <a:rPr lang="en-US" b="0" i="1" dirty="0" smtClean="0">
                                            <a:latin typeface="Cambria Math" panose="02040503050406030204" pitchFamily="18" charset="0"/>
                                            <a:ea typeface="Cambria Math" panose="02040503050406030204" pitchFamily="18" charset="0"/>
                                          </a:rPr>
                                        </m:ctrlPr>
                                      </m:sSubSupPr>
                                      <m:e>
                                        <m:r>
                                          <a:rPr lang="en-US" b="0" i="1" dirty="0" smtClean="0">
                                            <a:latin typeface="Cambria Math" panose="02040503050406030204" pitchFamily="18" charset="0"/>
                                            <a:ea typeface="Cambria Math" panose="02040503050406030204" pitchFamily="18" charset="0"/>
                                          </a:rPr>
                                          <m:t>𝑧</m:t>
                                        </m:r>
                                      </m:e>
                                      <m:sub>
                                        <m:r>
                                          <a:rPr lang="en-US" b="0" i="1" dirty="0" smtClean="0">
                                            <a:latin typeface="Cambria Math" panose="02040503050406030204" pitchFamily="18" charset="0"/>
                                            <a:ea typeface="Cambria Math" panose="02040503050406030204" pitchFamily="18" charset="0"/>
                                          </a:rPr>
                                          <m:t>𝑖</m:t>
                                        </m:r>
                                      </m:sub>
                                      <m:sup>
                                        <m:r>
                                          <a:rPr lang="en-US" b="0" i="1" dirty="0" smtClean="0">
                                            <a:latin typeface="Cambria Math" panose="02040503050406030204" pitchFamily="18" charset="0"/>
                                            <a:ea typeface="Cambria Math" panose="02040503050406030204" pitchFamily="18" charset="0"/>
                                          </a:rPr>
                                          <m:t>2</m:t>
                                        </m:r>
                                      </m:sup>
                                    </m:sSubSup>
                                  </m:e>
                                </m:func>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m:rPr>
                                        <m:sty m:val="p"/>
                                      </m:rPr>
                                      <a:rPr lang="el-GR" b="0" i="0" smtClean="0">
                                        <a:latin typeface="Cambria Math" panose="02040503050406030204" pitchFamily="18" charset="0"/>
                                        <a:ea typeface="Cambria Math" panose="02040503050406030204" pitchFamily="18" charset="0"/>
                                      </a:rPr>
                                      <m:t>Φ</m:t>
                                    </m:r>
                                    <m:d>
                                      <m:dPr>
                                        <m:ctrlPr>
                                          <a:rPr lang="el-GR" b="0" i="1" smtClean="0">
                                            <a:latin typeface="Cambria Math" panose="02040503050406030204" pitchFamily="18" charset="0"/>
                                          </a:rPr>
                                        </m:ctrlPr>
                                      </m:dPr>
                                      <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z</m:t>
                                            </m:r>
                                          </m:e>
                                          <m:sub>
                                            <m:r>
                                              <m:rPr>
                                                <m:sty m:val="p"/>
                                              </m:rPr>
                                              <a:rPr lang="en-US" b="0" i="0" smtClean="0">
                                                <a:latin typeface="Cambria Math" panose="02040503050406030204" pitchFamily="18" charset="0"/>
                                              </a:rPr>
                                              <m:t>i</m:t>
                                            </m:r>
                                          </m:sub>
                                        </m:sSub>
                                      </m:e>
                                    </m:d>
                                    <m:r>
                                      <a:rPr lang="en-US" b="0" i="1" smtClean="0">
                                        <a:latin typeface="Cambria Math" panose="02040503050406030204" pitchFamily="18" charset="0"/>
                                      </a:rPr>
                                      <m:t>]</m:t>
                                    </m:r>
                                  </m:e>
                                </m:func>
                              </m:oMath>
                            </m:oMathPara>
                          </a14:m>
                          <a:endParaRPr lang="en-US" dirty="0"/>
                        </a:p>
                      </a:txBody>
                      <a:tcPr/>
                    </a:tc>
                    <a:extLst>
                      <a:ext uri="{0D108BD9-81ED-4DB2-BD59-A6C34878D82A}">
                        <a16:rowId xmlns:a16="http://schemas.microsoft.com/office/drawing/2014/main" val="2681855727"/>
                      </a:ext>
                    </a:extLst>
                  </a:tr>
                </a:tbl>
              </a:graphicData>
            </a:graphic>
          </p:graphicFrame>
        </mc:Choice>
        <mc:Fallback xmlns="">
          <p:graphicFrame>
            <p:nvGraphicFramePr>
              <p:cNvPr id="9" name="Table 8">
                <a:extLst>
                  <a:ext uri="{FF2B5EF4-FFF2-40B4-BE49-F238E27FC236}">
                    <a16:creationId xmlns:a16="http://schemas.microsoft.com/office/drawing/2014/main" id="{FE77E041-6532-3C49-592B-1765ED370A59}"/>
                  </a:ext>
                </a:extLst>
              </p:cNvPr>
              <p:cNvGraphicFramePr>
                <a:graphicFrameLocks noGrp="1"/>
              </p:cNvGraphicFramePr>
              <p:nvPr>
                <p:extLst>
                  <p:ext uri="{D42A27DB-BD31-4B8C-83A1-F6EECF244321}">
                    <p14:modId xmlns:p14="http://schemas.microsoft.com/office/powerpoint/2010/main" val="1533748972"/>
                  </p:ext>
                </p:extLst>
              </p:nvPr>
            </p:nvGraphicFramePr>
            <p:xfrm>
              <a:off x="1135557" y="4822672"/>
              <a:ext cx="6970078" cy="751459"/>
            </p:xfrm>
            <a:graphic>
              <a:graphicData uri="http://schemas.openxmlformats.org/drawingml/2006/table">
                <a:tbl>
                  <a:tblPr firstRow="1" bandRow="1">
                    <a:tableStyleId>{5C22544A-7EE6-4342-B048-85BDC9FD1C3A}</a:tableStyleId>
                  </a:tblPr>
                  <a:tblGrid>
                    <a:gridCol w="3485039">
                      <a:extLst>
                        <a:ext uri="{9D8B030D-6E8A-4147-A177-3AD203B41FA5}">
                          <a16:colId xmlns:a16="http://schemas.microsoft.com/office/drawing/2014/main" val="631947641"/>
                        </a:ext>
                      </a:extLst>
                    </a:gridCol>
                    <a:gridCol w="3485039">
                      <a:extLst>
                        <a:ext uri="{9D8B030D-6E8A-4147-A177-3AD203B41FA5}">
                          <a16:colId xmlns:a16="http://schemas.microsoft.com/office/drawing/2014/main" val="689744639"/>
                        </a:ext>
                      </a:extLst>
                    </a:gridCol>
                  </a:tblGrid>
                  <a:tr h="370840">
                    <a:tc>
                      <a:txBody>
                        <a:bodyPr/>
                        <a:lstStyle/>
                        <a:p>
                          <a:pPr algn="ctr"/>
                          <a:r>
                            <a:rPr lang="en-US" dirty="0"/>
                            <a:t>Failure</a:t>
                          </a:r>
                        </a:p>
                      </a:txBody>
                      <a:tcPr>
                        <a:solidFill>
                          <a:srgbClr val="728FA5"/>
                        </a:solidFill>
                      </a:tcPr>
                    </a:tc>
                    <a:tc>
                      <a:txBody>
                        <a:bodyPr/>
                        <a:lstStyle/>
                        <a:p>
                          <a:pPr algn="ctr"/>
                          <a:r>
                            <a:rPr lang="en-US" dirty="0"/>
                            <a:t>Runout</a:t>
                          </a:r>
                        </a:p>
                      </a:txBody>
                      <a:tcPr>
                        <a:solidFill>
                          <a:srgbClr val="728FA5"/>
                        </a:solidFill>
                      </a:tcPr>
                    </a:tc>
                    <a:extLst>
                      <a:ext uri="{0D108BD9-81ED-4DB2-BD59-A6C34878D82A}">
                        <a16:rowId xmlns:a16="http://schemas.microsoft.com/office/drawing/2014/main" val="4048805652"/>
                      </a:ext>
                    </a:extLst>
                  </a:tr>
                  <a:tr h="380619">
                    <a:tc>
                      <a:txBody>
                        <a:bodyPr/>
                        <a:lstStyle/>
                        <a:p>
                          <a:endParaRPr lang="en-US"/>
                        </a:p>
                      </a:txBody>
                      <a:tcPr>
                        <a:blipFill>
                          <a:blip r:embed="rId4"/>
                          <a:stretch>
                            <a:fillRect l="-175" t="-104762" r="-100699" b="-11111"/>
                          </a:stretch>
                        </a:blipFill>
                      </a:tcPr>
                    </a:tc>
                    <a:tc>
                      <a:txBody>
                        <a:bodyPr/>
                        <a:lstStyle/>
                        <a:p>
                          <a:endParaRPr lang="en-US"/>
                        </a:p>
                      </a:txBody>
                      <a:tcPr>
                        <a:blipFill>
                          <a:blip r:embed="rId4"/>
                          <a:stretch>
                            <a:fillRect l="-100175" t="-104762" r="-699" b="-11111"/>
                          </a:stretch>
                        </a:blipFill>
                      </a:tcPr>
                    </a:tc>
                    <a:extLst>
                      <a:ext uri="{0D108BD9-81ED-4DB2-BD59-A6C34878D82A}">
                        <a16:rowId xmlns:a16="http://schemas.microsoft.com/office/drawing/2014/main" val="2681855727"/>
                      </a:ext>
                    </a:extLst>
                  </a:tr>
                </a:tbl>
              </a:graphicData>
            </a:graphic>
          </p:graphicFrame>
        </mc:Fallback>
      </mc:AlternateContent>
      <p:sp>
        <p:nvSpPr>
          <p:cNvPr id="2" name="Rectangle 1">
            <a:extLst>
              <a:ext uri="{FF2B5EF4-FFF2-40B4-BE49-F238E27FC236}">
                <a16:creationId xmlns:a16="http://schemas.microsoft.com/office/drawing/2014/main" id="{4E6D6279-D863-AD8A-BF2E-EE68AA43F3A6}"/>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5439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2.1</a:t>
              </a:r>
            </a:p>
          </p:txBody>
        </p:sp>
      </p:grpSp>
      <p:pic>
        <p:nvPicPr>
          <p:cNvPr id="4" name="Picture 3" descr="A graph showing the number of cycles and the number of cycles&#10;&#10;Description automatically generated with medium confidence">
            <a:extLst>
              <a:ext uri="{FF2B5EF4-FFF2-40B4-BE49-F238E27FC236}">
                <a16:creationId xmlns:a16="http://schemas.microsoft.com/office/drawing/2014/main" id="{36FEDF03-9BD9-10FD-3B17-9DC516CF5896}"/>
              </a:ext>
            </a:extLst>
          </p:cNvPr>
          <p:cNvPicPr>
            <a:picLocks noChangeAspect="1"/>
          </p:cNvPicPr>
          <p:nvPr/>
        </p:nvPicPr>
        <p:blipFill>
          <a:blip r:embed="rId2"/>
          <a:stretch>
            <a:fillRect/>
          </a:stretch>
        </p:blipFill>
        <p:spPr>
          <a:xfrm>
            <a:off x="96497" y="1773339"/>
            <a:ext cx="5148751" cy="3861563"/>
          </a:xfrm>
          <a:prstGeom prst="rect">
            <a:avLst/>
          </a:prstGeom>
        </p:spPr>
      </p:pic>
      <p:grpSp>
        <p:nvGrpSpPr>
          <p:cNvPr id="3" name="Group 2">
            <a:extLst>
              <a:ext uri="{FF2B5EF4-FFF2-40B4-BE49-F238E27FC236}">
                <a16:creationId xmlns:a16="http://schemas.microsoft.com/office/drawing/2014/main" id="{52C3C711-E141-6936-4474-6B270F444E3A}"/>
              </a:ext>
            </a:extLst>
          </p:cNvPr>
          <p:cNvGrpSpPr/>
          <p:nvPr/>
        </p:nvGrpSpPr>
        <p:grpSpPr>
          <a:xfrm>
            <a:off x="4892737" y="2317861"/>
            <a:ext cx="4075017" cy="2545125"/>
            <a:chOff x="4972486" y="2164068"/>
            <a:chExt cx="4075017" cy="2545125"/>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8E2557-3082-7D16-374E-03365F5810A8}"/>
                    </a:ext>
                  </a:extLst>
                </p:cNvPr>
                <p:cNvSpPr txBox="1"/>
                <p:nvPr/>
              </p:nvSpPr>
              <p:spPr>
                <a:xfrm>
                  <a:off x="6080730" y="2598003"/>
                  <a:ext cx="1773226" cy="8309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=5.2522</m:t>
                        </m:r>
                      </m:oMath>
                    </m:oMathPara>
                  </a14:m>
                  <a:endParaRPr lang="en-US"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=−8.4923</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=0.0783</m:t>
                        </m:r>
                      </m:oMath>
                    </m:oMathPara>
                  </a14:m>
                  <a:endParaRPr lang="en-US" dirty="0"/>
                </a:p>
              </p:txBody>
            </p:sp>
          </mc:Choice>
          <mc:Fallback xmlns="">
            <p:sp>
              <p:nvSpPr>
                <p:cNvPr id="5" name="TextBox 4">
                  <a:extLst>
                    <a:ext uri="{FF2B5EF4-FFF2-40B4-BE49-F238E27FC236}">
                      <a16:creationId xmlns:a16="http://schemas.microsoft.com/office/drawing/2014/main" id="{8C8E2557-3082-7D16-374E-03365F5810A8}"/>
                    </a:ext>
                  </a:extLst>
                </p:cNvPr>
                <p:cNvSpPr txBox="1">
                  <a:spLocks noRot="1" noChangeAspect="1" noMove="1" noResize="1" noEditPoints="1" noAdjustHandles="1" noChangeArrowheads="1" noChangeShapeType="1" noTextEdit="1"/>
                </p:cNvSpPr>
                <p:nvPr/>
              </p:nvSpPr>
              <p:spPr>
                <a:xfrm>
                  <a:off x="6080730" y="2598003"/>
                  <a:ext cx="1773226" cy="830997"/>
                </a:xfrm>
                <a:prstGeom prst="rect">
                  <a:avLst/>
                </a:prstGeom>
                <a:blipFill>
                  <a:blip r:embed="rId3"/>
                  <a:stretch>
                    <a:fillRect b="-438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2489E34-0C9B-B4A8-0057-C1859D6666A3}"/>
                </a:ext>
              </a:extLst>
            </p:cNvPr>
            <p:cNvSpPr txBox="1"/>
            <p:nvPr/>
          </p:nvSpPr>
          <p:spPr>
            <a:xfrm>
              <a:off x="5620019" y="2164068"/>
              <a:ext cx="2694648" cy="276999"/>
            </a:xfrm>
            <a:prstGeom prst="rect">
              <a:avLst/>
            </a:prstGeom>
            <a:noFill/>
          </p:spPr>
          <p:txBody>
            <a:bodyPr wrap="none" lIns="0" tIns="0" rIns="0" bIns="0" rtlCol="0">
              <a:spAutoFit/>
            </a:bodyPr>
            <a:lstStyle/>
            <a:p>
              <a:pPr algn="l"/>
              <a:r>
                <a:rPr lang="en-US" dirty="0"/>
                <a:t>Parameters of the model:</a:t>
              </a:r>
            </a:p>
          </p:txBody>
        </p:sp>
        <p:sp>
          <p:nvSpPr>
            <p:cNvPr id="8" name="TextBox 7">
              <a:extLst>
                <a:ext uri="{FF2B5EF4-FFF2-40B4-BE49-F238E27FC236}">
                  <a16:creationId xmlns:a16="http://schemas.microsoft.com/office/drawing/2014/main" id="{E340A268-DFF9-83A4-ED46-87328FD6AAE0}"/>
                </a:ext>
              </a:extLst>
            </p:cNvPr>
            <p:cNvSpPr txBox="1"/>
            <p:nvPr/>
          </p:nvSpPr>
          <p:spPr>
            <a:xfrm>
              <a:off x="6417336" y="4103649"/>
              <a:ext cx="1088439" cy="276999"/>
            </a:xfrm>
            <a:prstGeom prst="rect">
              <a:avLst/>
            </a:prstGeom>
            <a:noFill/>
          </p:spPr>
          <p:txBody>
            <a:bodyPr wrap="none" lIns="0" tIns="0" rIns="0" bIns="0" rtlCol="0">
              <a:spAutoFit/>
            </a:bodyPr>
            <a:lstStyle/>
            <a:p>
              <a:pPr algn="l"/>
              <a:r>
                <a:rPr lang="en-US" dirty="0"/>
                <a:t>Therefore: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70C4E1-8B85-4E03-8586-4268DFF3CE28}"/>
                    </a:ext>
                  </a:extLst>
                </p:cNvPr>
                <p:cNvSpPr txBox="1"/>
                <p:nvPr/>
              </p:nvSpPr>
              <p:spPr>
                <a:xfrm>
                  <a:off x="4972486" y="4416934"/>
                  <a:ext cx="4075017" cy="292259"/>
                </a:xfrm>
                <a:prstGeom prst="rect">
                  <a:avLst/>
                </a:prstGeom>
                <a:noFill/>
              </p:spPr>
              <p:txBody>
                <a:bodyPr wrap="square" lIns="0" tIns="0" rIns="0" bIns="0" rtlCol="0">
                  <a:spAutoFit/>
                </a:bodyPr>
                <a:lstStyle/>
                <a:p>
                  <a:pPr algn="ctr"/>
                  <a14:m>
                    <m:oMath xmlns:m="http://schemas.openxmlformats.org/officeDocument/2006/math">
                      <m:func>
                        <m:funcPr>
                          <m:ctrlPr>
                            <a:rPr lang="en-US" sz="1700" b="0" i="1" smtClean="0">
                              <a:latin typeface="Cambria Math" panose="02040503050406030204" pitchFamily="18" charset="0"/>
                            </a:rPr>
                          </m:ctrlPr>
                        </m:funcPr>
                        <m:fName>
                          <m:r>
                            <m:rPr>
                              <m:sty m:val="p"/>
                            </m:rPr>
                            <a:rPr lang="en-US" sz="1700" b="0" i="0" smtClean="0">
                              <a:latin typeface="Cambria Math" panose="02040503050406030204" pitchFamily="18" charset="0"/>
                            </a:rPr>
                            <m:t>log</m:t>
                          </m:r>
                        </m:fName>
                        <m:e>
                          <m:sSub>
                            <m:sSubPr>
                              <m:ctrlPr>
                                <a:rPr lang="en-US" sz="1700" b="0" i="1" smtClean="0">
                                  <a:latin typeface="Cambria Math" panose="02040503050406030204" pitchFamily="18" charset="0"/>
                                </a:rPr>
                              </m:ctrlPr>
                            </m:sSubPr>
                            <m:e>
                              <m:r>
                                <a:rPr lang="en-US" sz="1700" b="0" i="1" smtClean="0">
                                  <a:latin typeface="Cambria Math" panose="02040503050406030204" pitchFamily="18" charset="0"/>
                                </a:rPr>
                                <m:t>𝑁</m:t>
                              </m:r>
                            </m:e>
                            <m:sub>
                              <m:r>
                                <a:rPr lang="en-US" sz="1700" b="0" i="1" smtClean="0">
                                  <a:latin typeface="Cambria Math" panose="02040503050406030204" pitchFamily="18" charset="0"/>
                                </a:rPr>
                                <m:t>𝑖</m:t>
                              </m:r>
                            </m:sub>
                          </m:sSub>
                        </m:e>
                      </m:func>
                      <m:r>
                        <a:rPr lang="en-US" sz="1700" b="0" i="1" smtClean="0">
                          <a:latin typeface="Cambria Math" panose="02040503050406030204" pitchFamily="18" charset="0"/>
                          <a:ea typeface="Cambria Math" panose="02040503050406030204" pitchFamily="18" charset="0"/>
                        </a:rPr>
                        <m:t>~ </m:t>
                      </m:r>
                      <m:r>
                        <a:rPr lang="en-US" sz="1700" b="0" i="1" smtClean="0">
                          <a:latin typeface="Cambria Math" panose="02040503050406030204" pitchFamily="18" charset="0"/>
                          <a:ea typeface="Cambria Math" panose="02040503050406030204" pitchFamily="18" charset="0"/>
                        </a:rPr>
                        <m:t>𝑁</m:t>
                      </m:r>
                      <m:r>
                        <a:rPr lang="en-US" sz="1700" b="0" i="1" smtClean="0">
                          <a:latin typeface="Cambria Math" panose="02040503050406030204" pitchFamily="18" charset="0"/>
                          <a:ea typeface="Cambria Math" panose="02040503050406030204" pitchFamily="18" charset="0"/>
                        </a:rPr>
                        <m:t>(</m:t>
                      </m:r>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0</m:t>
                          </m:r>
                        </m:sub>
                      </m:sSub>
                      <m:r>
                        <a:rPr lang="en-US" sz="1700" b="0" i="1" smtClean="0">
                          <a:latin typeface="Cambria Math" panose="02040503050406030204" pitchFamily="18" charset="0"/>
                          <a:ea typeface="Cambria Math" panose="02040503050406030204" pitchFamily="18" charset="0"/>
                        </a:rPr>
                        <m:t>+</m:t>
                      </m:r>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1</m:t>
                          </m:r>
                        </m:sub>
                      </m:sSub>
                      <m:r>
                        <a:rPr lang="en-US" sz="1700" b="0" i="1" smtClean="0">
                          <a:latin typeface="Cambria Math" panose="02040503050406030204" pitchFamily="18" charset="0"/>
                          <a:ea typeface="Cambria Math" panose="02040503050406030204" pitchFamily="18" charset="0"/>
                        </a:rPr>
                        <m:t>∙(</m:t>
                      </m:r>
                      <m:func>
                        <m:funcPr>
                          <m:ctrlPr>
                            <a:rPr lang="en-US" sz="1700" b="0" i="1" smtClean="0">
                              <a:latin typeface="Cambria Math" panose="02040503050406030204" pitchFamily="18" charset="0"/>
                              <a:ea typeface="Cambria Math" panose="02040503050406030204" pitchFamily="18" charset="0"/>
                            </a:rPr>
                          </m:ctrlPr>
                        </m:funcPr>
                        <m:fName>
                          <m:r>
                            <m:rPr>
                              <m:sty m:val="p"/>
                            </m:rPr>
                            <a:rPr lang="en-US" sz="1700" b="0" i="0" smtClean="0">
                              <a:latin typeface="Cambria Math" panose="02040503050406030204" pitchFamily="18" charset="0"/>
                              <a:ea typeface="Cambria Math" panose="02040503050406030204" pitchFamily="18" charset="0"/>
                            </a:rPr>
                            <m:t>log</m:t>
                          </m:r>
                        </m:fName>
                        <m:e>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𝑠</m:t>
                              </m:r>
                            </m:e>
                            <m:sub>
                              <m:r>
                                <a:rPr lang="en-US" sz="1700" b="0" i="1" smtClean="0">
                                  <a:latin typeface="Cambria Math" panose="02040503050406030204" pitchFamily="18" charset="0"/>
                                  <a:ea typeface="Cambria Math" panose="02040503050406030204" pitchFamily="18" charset="0"/>
                                </a:rPr>
                                <m:t>𝑖</m:t>
                              </m:r>
                            </m:sub>
                          </m:sSub>
                        </m:e>
                      </m:func>
                      <m:r>
                        <a:rPr lang="en-US" sz="1700" b="0" i="1" smtClean="0">
                          <a:latin typeface="Cambria Math" panose="02040503050406030204" pitchFamily="18" charset="0"/>
                          <a:ea typeface="Cambria Math" panose="02040503050406030204" pitchFamily="18" charset="0"/>
                        </a:rPr>
                        <m:t>−</m:t>
                      </m:r>
                      <m:func>
                        <m:funcPr>
                          <m:ctrlPr>
                            <a:rPr lang="en-US" sz="1700" b="0" i="1" smtClean="0">
                              <a:latin typeface="Cambria Math" panose="02040503050406030204" pitchFamily="18" charset="0"/>
                              <a:ea typeface="Cambria Math" panose="02040503050406030204" pitchFamily="18" charset="0"/>
                            </a:rPr>
                          </m:ctrlPr>
                        </m:funcPr>
                        <m:fName>
                          <m:r>
                            <m:rPr>
                              <m:sty m:val="p"/>
                            </m:rPr>
                            <a:rPr lang="en-US" sz="1700" b="0" i="0" smtClean="0">
                              <a:latin typeface="Cambria Math" panose="02040503050406030204" pitchFamily="18" charset="0"/>
                              <a:ea typeface="Cambria Math" panose="02040503050406030204" pitchFamily="18" charset="0"/>
                            </a:rPr>
                            <m:t>log</m:t>
                          </m:r>
                        </m:fName>
                        <m:e>
                          <m:sSub>
                            <m:sSubPr>
                              <m:ctrlPr>
                                <a:rPr lang="en-US" sz="1700" b="0" i="1" smtClean="0">
                                  <a:latin typeface="Cambria Math" panose="02040503050406030204" pitchFamily="18" charset="0"/>
                                  <a:ea typeface="Cambria Math" panose="02040503050406030204" pitchFamily="18" charset="0"/>
                                </a:rPr>
                              </m:ctrlPr>
                            </m:sSubPr>
                            <m:e>
                              <m:r>
                                <a:rPr lang="en-US" sz="1700" b="0" i="1" smtClean="0">
                                  <a:latin typeface="Cambria Math" panose="02040503050406030204" pitchFamily="18" charset="0"/>
                                  <a:ea typeface="Cambria Math" panose="02040503050406030204" pitchFamily="18" charset="0"/>
                                </a:rPr>
                                <m:t>𝑠</m:t>
                              </m:r>
                            </m:e>
                            <m:sub>
                              <m:r>
                                <a:rPr lang="en-US" sz="1700" b="0" i="1" smtClean="0">
                                  <a:latin typeface="Cambria Math" panose="02040503050406030204" pitchFamily="18" charset="0"/>
                                  <a:ea typeface="Cambria Math" panose="02040503050406030204" pitchFamily="18" charset="0"/>
                                </a:rPr>
                                <m:t>𝑎𝑣𝑔</m:t>
                              </m:r>
                            </m:sub>
                          </m:sSub>
                        </m:e>
                      </m:func>
                      <m:r>
                        <a:rPr lang="en-US" sz="1700" b="0" i="1" smtClean="0">
                          <a:latin typeface="Cambria Math" panose="02040503050406030204" pitchFamily="18" charset="0"/>
                          <a:ea typeface="Cambria Math" panose="02040503050406030204" pitchFamily="18" charset="0"/>
                        </a:rPr>
                        <m:t>, </m:t>
                      </m:r>
                      <m:sSubSup>
                        <m:sSubSupPr>
                          <m:ctrlPr>
                            <a:rPr lang="en-US" sz="1700" b="0" i="1" smtClean="0">
                              <a:latin typeface="Cambria Math" panose="02040503050406030204" pitchFamily="18" charset="0"/>
                              <a:ea typeface="Cambria Math" panose="02040503050406030204" pitchFamily="18" charset="0"/>
                            </a:rPr>
                          </m:ctrlPr>
                        </m:sSubSupPr>
                        <m:e>
                          <m:r>
                            <a:rPr lang="en-US" sz="1700" b="0" i="1" smtClean="0">
                              <a:latin typeface="Cambria Math" panose="02040503050406030204" pitchFamily="18" charset="0"/>
                              <a:ea typeface="Cambria Math" panose="02040503050406030204" pitchFamily="18" charset="0"/>
                            </a:rPr>
                            <m:t>𝑎</m:t>
                          </m:r>
                        </m:e>
                        <m:sub>
                          <m:r>
                            <a:rPr lang="en-US" sz="1700" b="0" i="1" smtClean="0">
                              <a:latin typeface="Cambria Math" panose="02040503050406030204" pitchFamily="18" charset="0"/>
                              <a:ea typeface="Cambria Math" panose="02040503050406030204" pitchFamily="18" charset="0"/>
                            </a:rPr>
                            <m:t>2</m:t>
                          </m:r>
                        </m:sub>
                        <m:sup>
                          <m:r>
                            <a:rPr lang="en-US" sz="1700" b="0" i="1" smtClean="0">
                              <a:latin typeface="Cambria Math" panose="02040503050406030204" pitchFamily="18" charset="0"/>
                              <a:ea typeface="Cambria Math" panose="02040503050406030204" pitchFamily="18" charset="0"/>
                            </a:rPr>
                            <m:t>2</m:t>
                          </m:r>
                        </m:sup>
                      </m:sSubSup>
                    </m:oMath>
                  </a14:m>
                  <a:r>
                    <a:rPr lang="en-US" sz="1700" dirty="0"/>
                    <a:t>) </a:t>
                  </a:r>
                </a:p>
              </p:txBody>
            </p:sp>
          </mc:Choice>
          <mc:Fallback xmlns="">
            <p:sp>
              <p:nvSpPr>
                <p:cNvPr id="9" name="TextBox 8">
                  <a:extLst>
                    <a:ext uri="{FF2B5EF4-FFF2-40B4-BE49-F238E27FC236}">
                      <a16:creationId xmlns:a16="http://schemas.microsoft.com/office/drawing/2014/main" id="{8570C4E1-8B85-4E03-8586-4268DFF3CE28}"/>
                    </a:ext>
                  </a:extLst>
                </p:cNvPr>
                <p:cNvSpPr txBox="1">
                  <a:spLocks noRot="1" noChangeAspect="1" noMove="1" noResize="1" noEditPoints="1" noAdjustHandles="1" noChangeArrowheads="1" noChangeShapeType="1" noTextEdit="1"/>
                </p:cNvSpPr>
                <p:nvPr/>
              </p:nvSpPr>
              <p:spPr>
                <a:xfrm>
                  <a:off x="4972486" y="4416934"/>
                  <a:ext cx="4075017" cy="292259"/>
                </a:xfrm>
                <a:prstGeom prst="rect">
                  <a:avLst/>
                </a:prstGeom>
                <a:blipFill>
                  <a:blip r:embed="rId4"/>
                  <a:stretch>
                    <a:fillRect t="-16667" r="-1497" b="-37500"/>
                  </a:stretch>
                </a:blipFill>
              </p:spPr>
              <p:txBody>
                <a:bodyPr/>
                <a:lstStyle/>
                <a:p>
                  <a:r>
                    <a:rPr lang="en-US">
                      <a:noFill/>
                    </a:rPr>
                    <a:t> </a:t>
                  </a:r>
                </a:p>
              </p:txBody>
            </p:sp>
          </mc:Fallback>
        </mc:AlternateContent>
      </p:grpSp>
      <p:sp>
        <p:nvSpPr>
          <p:cNvPr id="2" name="Titolo 1">
            <a:extLst>
              <a:ext uri="{FF2B5EF4-FFF2-40B4-BE49-F238E27FC236}">
                <a16:creationId xmlns:a16="http://schemas.microsoft.com/office/drawing/2014/main" id="{76A73CBC-477B-89C5-4A7B-CCF845D76F33}"/>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11</a:t>
            </a:r>
          </a:p>
        </p:txBody>
      </p:sp>
      <p:sp>
        <p:nvSpPr>
          <p:cNvPr id="6" name="Rectangle 5">
            <a:extLst>
              <a:ext uri="{FF2B5EF4-FFF2-40B4-BE49-F238E27FC236}">
                <a16:creationId xmlns:a16="http://schemas.microsoft.com/office/drawing/2014/main" id="{404CED2E-3A53-4383-B5E8-AE235517D2AA}"/>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877510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EFA1DD-D71D-D60A-FAF9-FA4E4A27A06D}"/>
              </a:ext>
            </a:extLst>
          </p:cNvPr>
          <p:cNvSpPr/>
          <p:nvPr/>
        </p:nvSpPr>
        <p:spPr>
          <a:xfrm>
            <a:off x="96497" y="6248615"/>
            <a:ext cx="4330796"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Parcelj Antonio, Rigatos Nikolaos</a:t>
            </a:r>
            <a:br>
              <a:rPr lang="en-US" sz="1200" dirty="0">
                <a:latin typeface="DM Sans 14pt" pitchFamily="2" charset="0"/>
              </a:rPr>
            </a:br>
            <a:r>
              <a:rPr lang="en-US" sz="1200" dirty="0">
                <a:latin typeface="DM Sans 14pt" pitchFamily="2" charset="0"/>
              </a:rPr>
              <a:t>Aerostructures design and testing, AY 2023/24 </a:t>
            </a:r>
          </a:p>
        </p:txBody>
      </p:sp>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1.2, 1.3, 1.4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2.2</a:t>
              </a: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E965C9-6510-335D-B820-272F9B445B8C}"/>
                  </a:ext>
                </a:extLst>
              </p:cNvPr>
              <p:cNvSpPr txBox="1"/>
              <p:nvPr/>
            </p:nvSpPr>
            <p:spPr>
              <a:xfrm>
                <a:off x="236340" y="1371812"/>
                <a:ext cx="8768513" cy="4889415"/>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Calculate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oMath>
                </a14:m>
                <a:r>
                  <a:rPr lang="en-US" sz="1600" dirty="0"/>
                  <a:t> from the equation: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r>
                      <a:rPr lang="en-US" sz="1600" b="0" i="1" smtClean="0">
                        <a:latin typeface="Cambria Math" panose="02040503050406030204" pitchFamily="18" charset="0"/>
                      </a:rPr>
                      <m:t>=</m:t>
                    </m:r>
                    <m:f>
                      <m:fPr>
                        <m:type m:val="skw"/>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𝑎</m:t>
                            </m:r>
                          </m:sub>
                        </m:sSub>
                      </m:num>
                      <m:den>
                        <m:r>
                          <a:rPr lang="en-US" sz="1600" b="0" i="1" smtClean="0">
                            <a:latin typeface="Cambria Math" panose="02040503050406030204" pitchFamily="18" charset="0"/>
                          </a:rPr>
                          <m:t>1−</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𝑚</m:t>
                                </m:r>
                              </m:sub>
                            </m:sSub>
                          </m:num>
                          <m:den>
                            <m:r>
                              <a:rPr lang="en-US" sz="1600" b="0" i="1" smtClean="0">
                                <a:latin typeface="Cambria Math" panose="02040503050406030204" pitchFamily="18" charset="0"/>
                              </a:rPr>
                              <m:t>𝑈𝑇𝑆</m:t>
                            </m:r>
                          </m:den>
                        </m:f>
                      </m:den>
                    </m:f>
                    <m:r>
                      <a:rPr lang="en-US" sz="1600" b="0" i="1" smtClean="0">
                        <a:latin typeface="Cambria Math" panose="02040503050406030204" pitchFamily="18" charset="0"/>
                      </a:rPr>
                      <m:t>.</m:t>
                    </m:r>
                  </m:oMath>
                </a14:m>
                <a:endParaRPr lang="en-US" sz="1600" b="0" dirty="0"/>
              </a:p>
              <a:p>
                <a:pPr marL="342900" indent="-342900" algn="just">
                  <a:buFont typeface="+mj-lt"/>
                  <a:buAutoNum type="arabicPeriod"/>
                </a:pPr>
                <a:r>
                  <a:rPr lang="en-US" sz="1600" dirty="0"/>
                  <a:t>Calculate the bins needed for lumping the stress history in blocks of 15 MPa.</a:t>
                </a:r>
              </a:p>
              <a:p>
                <a:pPr marL="342900" indent="-342900" algn="just">
                  <a:buFont typeface="+mj-lt"/>
                  <a:buAutoNum type="arabicPeriod"/>
                </a:pPr>
                <a:r>
                  <a:rPr lang="en-US" sz="1600" b="0" dirty="0"/>
                  <a:t>Lump the stresses using hist ( [Nb, Sc] = hist(</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𝑒𝑞</m:t>
                        </m:r>
                      </m:sub>
                    </m:sSub>
                    <m:r>
                      <a:rPr lang="en-US" sz="1600" b="0" i="0" smtClean="0">
                        <a:latin typeface="Cambria Math" panose="02040503050406030204" pitchFamily="18" charset="0"/>
                      </a:rPr>
                      <m:t>,</m:t>
                    </m:r>
                  </m:oMath>
                </a14:m>
                <a:r>
                  <a:rPr lang="en-US" sz="1600" b="0" dirty="0"/>
                  <a:t> bins) ). This is valid for one cycle of </a:t>
                </a:r>
                <a14:m>
                  <m:oMath xmlns:m="http://schemas.openxmlformats.org/officeDocument/2006/math">
                    <m:r>
                      <a:rPr lang="en-US" sz="1600" i="1">
                        <a:latin typeface="Cambria Math" panose="02040503050406030204" pitchFamily="18" charset="0"/>
                      </a:rPr>
                      <m:t>𝑆</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𝑒𝑞</m:t>
                        </m:r>
                      </m:sub>
                    </m:sSub>
                  </m:oMath>
                </a14:m>
                <a:r>
                  <a:rPr lang="en-US" sz="1600" b="0" dirty="0"/>
                  <a:t>, therefore Nb must be multiplied with the real number of cycles and then rounded up, as an integer is needed.</a:t>
                </a:r>
              </a:p>
              <a:p>
                <a:pPr marL="342900" indent="-342900">
                  <a:buFont typeface="+mj-lt"/>
                  <a:buAutoNum type="arabicPeriod"/>
                </a:pPr>
                <a:r>
                  <a:rPr lang="en-US" sz="1600" dirty="0"/>
                  <a:t>Use the </a:t>
                </a:r>
                <a:r>
                  <a:rPr lang="en-US" sz="1600" b="1" dirty="0"/>
                  <a:t>Top of Scatter approach</a:t>
                </a:r>
                <a:r>
                  <a:rPr lang="en-US" sz="1600" dirty="0"/>
                  <a:t>, where the </a:t>
                </a:r>
                <a:r>
                  <a:rPr lang="el-GR" sz="1600" dirty="0"/>
                  <a:t>μ+3σ</a:t>
                </a:r>
                <a:r>
                  <a:rPr lang="en-US" sz="1600" dirty="0"/>
                  <a:t> curve is used for the stresses, while </a:t>
                </a:r>
                <a:r>
                  <a:rPr lang="el-GR" sz="1600" dirty="0"/>
                  <a:t>μ-3σ</a:t>
                </a:r>
                <a:r>
                  <a:rPr lang="en-US" sz="1600" dirty="0"/>
                  <a:t> curve is used for the SN diagram. Therefore: </a:t>
                </a:r>
                <a14:m>
                  <m:oMath xmlns:m="http://schemas.openxmlformats.org/officeDocument/2006/math">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r>
                      <a:rPr lang="en-US" sz="1600" b="0" i="1" smtClean="0">
                        <a:latin typeface="Cambria Math" panose="02040503050406030204" pitchFamily="18" charset="0"/>
                      </a:rPr>
                      <m:t>=(1+3</m:t>
                    </m:r>
                    <m:r>
                      <a:rPr lang="en-US" sz="1600" b="0" i="1" smtClean="0">
                        <a:latin typeface="Cambria Math" panose="02040503050406030204" pitchFamily="18" charset="0"/>
                      </a:rPr>
                      <m:t>𝐶𝑉</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𝑆𝑐</m:t>
                    </m:r>
                  </m:oMath>
                </a14:m>
                <a:r>
                  <a:rPr lang="en-US" sz="1600" dirty="0"/>
                  <a:t>, where CV is assumed to be 5% and </a:t>
                </a:r>
                <a14:m>
                  <m:oMath xmlns:m="http://schemas.openxmlformats.org/officeDocument/2006/math">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r>
                      <a:rPr lang="el-GR" sz="1600" b="0" i="1" smtClean="0">
                        <a:latin typeface="Cambria Math" panose="02040503050406030204" pitchFamily="18" charset="0"/>
                      </a:rPr>
                      <m:t>=</m:t>
                    </m:r>
                    <m:sSup>
                      <m:sSupPr>
                        <m:ctrlPr>
                          <a:rPr lang="el-GR" sz="1600" b="0" i="1" smtClean="0">
                            <a:latin typeface="Cambria Math" panose="02040503050406030204" pitchFamily="18" charset="0"/>
                          </a:rPr>
                        </m:ctrlPr>
                      </m:sSupPr>
                      <m:e>
                        <m:r>
                          <a:rPr lang="el-GR" sz="1600" b="0" i="1" smtClean="0">
                            <a:latin typeface="Cambria Math" panose="02040503050406030204" pitchFamily="18" charset="0"/>
                          </a:rPr>
                          <m:t>10</m:t>
                        </m:r>
                      </m:e>
                      <m: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1</m:t>
                            </m:r>
                          </m:sub>
                        </m:sSub>
                        <m:d>
                          <m:dPr>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3</m:t>
                                    </m:r>
                                    <m:r>
                                      <a:rPr lang="el-GR" sz="1600" b="0" i="1" smtClean="0">
                                        <a:latin typeface="Cambria Math" panose="02040503050406030204" pitchFamily="18" charset="0"/>
                                      </a:rPr>
                                      <m:t>𝜎</m:t>
                                    </m:r>
                                  </m:sub>
                                </m:sSub>
                              </m:e>
                            </m:func>
                            <m:r>
                              <a:rPr lang="el-GR" sz="1600" b="0" i="1" smtClean="0">
                                <a:latin typeface="Cambria Math" panose="02040503050406030204" pitchFamily="18" charset="0"/>
                              </a:rPr>
                              <m:t> −</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r>
                                  <a:rPr lang="en-US" sz="1600" b="0" i="1" smtClean="0">
                                    <a:latin typeface="Cambria Math" panose="02040503050406030204" pitchFamily="18" charset="0"/>
                                  </a:rPr>
                                  <m:t>𝑆</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𝑐</m:t>
                                    </m:r>
                                  </m:e>
                                  <m:sub>
                                    <m:r>
                                      <a:rPr lang="en-US" sz="1600" b="0" i="1" smtClean="0">
                                        <a:latin typeface="Cambria Math" panose="02040503050406030204" pitchFamily="18" charset="0"/>
                                      </a:rPr>
                                      <m:t>𝑎𝑣𝑔</m:t>
                                    </m:r>
                                  </m:sub>
                                </m:sSub>
                              </m:e>
                            </m:func>
                          </m:e>
                        </m:d>
                        <m:r>
                          <a:rPr lang="en-US" sz="1600" b="0" i="1" smtClean="0">
                            <a:latin typeface="Cambria Math" panose="02040503050406030204" pitchFamily="18" charset="0"/>
                          </a:rPr>
                          <m:t> −3</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sup>
                    </m:sSup>
                  </m:oMath>
                </a14:m>
                <a:r>
                  <a:rPr lang="el-GR" sz="1600" dirty="0"/>
                  <a:t>.</a:t>
                </a:r>
                <a:r>
                  <a:rPr lang="en-US" sz="1600" dirty="0"/>
                  <a:t> The is </a:t>
                </a:r>
                <a14:m>
                  <m:oMath xmlns:m="http://schemas.openxmlformats.org/officeDocument/2006/math">
                    <m:r>
                      <a:rPr lang="en-US" sz="1600" i="1" dirty="0" smtClean="0">
                        <a:latin typeface="Cambria Math" panose="02040503050406030204" pitchFamily="18" charset="0"/>
                      </a:rPr>
                      <m:t>𝐿𝑅</m:t>
                    </m:r>
                    <m:r>
                      <a:rPr lang="en-US" sz="1600" i="1" dirty="0" smtClean="0">
                        <a:latin typeface="Cambria Math" panose="02040503050406030204" pitchFamily="18" charset="0"/>
                      </a:rPr>
                      <m:t> = 0.5382</m:t>
                    </m:r>
                  </m:oMath>
                </a14:m>
                <a:r>
                  <a:rPr lang="en-US" sz="1600" dirty="0"/>
                  <a:t>, therefore the approach is valid.</a:t>
                </a:r>
                <a:endParaRPr lang="el-GR" sz="1600" dirty="0"/>
              </a:p>
              <a:p>
                <a:pPr marL="342900" indent="-342900">
                  <a:buFont typeface="+mj-lt"/>
                  <a:buAutoNum type="arabicPeriod"/>
                </a:pPr>
                <a:r>
                  <a:rPr lang="en-US" sz="1600" dirty="0"/>
                  <a:t>The damage of one mission is calculated with the equation: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𝑁𝑏</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𝑛𝑢𝑚𝑏𝑒𝑟</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𝑜𝑓</m:t>
                        </m:r>
                        <m:r>
                          <a:rPr lang="en-US" sz="1600" b="0" i="1" smtClean="0">
                            <a:latin typeface="Cambria Math" panose="02040503050406030204" pitchFamily="18" charset="0"/>
                            <a:ea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𝑐𝑦𝑐𝑙𝑒𝑠</m:t>
                        </m:r>
                      </m:num>
                      <m:den>
                        <m:r>
                          <a:rPr lang="en-US" sz="1600" b="0" i="1" smtClean="0">
                            <a:latin typeface="Cambria Math" panose="02040503050406030204" pitchFamily="18" charset="0"/>
                          </a:rPr>
                          <m:t>𝑁</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l-GR" sz="1600" b="0" i="1" smtClean="0">
                                <a:latin typeface="Cambria Math" panose="02040503050406030204" pitchFamily="18" charset="0"/>
                              </a:rPr>
                              <m:t>−3</m:t>
                            </m:r>
                            <m:r>
                              <a:rPr lang="el-GR" sz="1600" b="0" i="1" smtClean="0">
                                <a:latin typeface="Cambria Math" panose="02040503050406030204" pitchFamily="18" charset="0"/>
                              </a:rPr>
                              <m:t>𝜎</m:t>
                            </m:r>
                          </m:sub>
                        </m:sSub>
                      </m:den>
                    </m:f>
                  </m:oMath>
                </a14:m>
                <a:r>
                  <a:rPr lang="en-US" sz="1600" b="0" dirty="0"/>
                  <a:t>. Calculate the damage for Profile 1 (Task 1.2). Then calculate the damage associated to Profile 2 and add to the damage of Profile 1 in order to obtain the damage for a standard mission (Task 1.3). </a:t>
                </a:r>
                <a:r>
                  <a:rPr lang="en-US" sz="1600" dirty="0"/>
                  <a:t>Ultimately, multiply the inverse of the damage of the standard mission (this is equal with the total admissible missions until failure) with the number of flight hours.</a:t>
                </a:r>
                <a:endParaRPr lang="en-US" sz="1600" b="0" dirty="0"/>
              </a:p>
              <a:p>
                <a:pPr marL="342900" indent="-342900">
                  <a:buFont typeface="+mj-lt"/>
                  <a:buAutoNum type="arabicPeriod"/>
                </a:pPr>
                <a:endParaRPr lang="en-US" sz="1600" dirty="0"/>
              </a:p>
            </p:txBody>
          </p:sp>
        </mc:Choice>
        <mc:Fallback xmlns="">
          <p:sp>
            <p:nvSpPr>
              <p:cNvPr id="14" name="TextBox 13">
                <a:extLst>
                  <a:ext uri="{FF2B5EF4-FFF2-40B4-BE49-F238E27FC236}">
                    <a16:creationId xmlns:a16="http://schemas.microsoft.com/office/drawing/2014/main" id="{E7E965C9-6510-335D-B820-272F9B445B8C}"/>
                  </a:ext>
                </a:extLst>
              </p:cNvPr>
              <p:cNvSpPr txBox="1">
                <a:spLocks noRot="1" noChangeAspect="1" noMove="1" noResize="1" noEditPoints="1" noAdjustHandles="1" noChangeArrowheads="1" noChangeShapeType="1" noTextEdit="1"/>
              </p:cNvSpPr>
              <p:nvPr/>
            </p:nvSpPr>
            <p:spPr>
              <a:xfrm>
                <a:off x="236340" y="1371812"/>
                <a:ext cx="8768513" cy="4889415"/>
              </a:xfrm>
              <a:prstGeom prst="rect">
                <a:avLst/>
              </a:prstGeom>
              <a:blipFill>
                <a:blip r:embed="rId2"/>
                <a:stretch>
                  <a:fillRect l="-1669" t="-1621" r="-1391"/>
                </a:stretch>
              </a:blipFill>
            </p:spPr>
            <p:txBody>
              <a:bodyPr/>
              <a:lstStyle/>
              <a:p>
                <a:r>
                  <a:rPr lang="en-US">
                    <a:noFill/>
                  </a:rPr>
                  <a:t> </a:t>
                </a:r>
              </a:p>
            </p:txBody>
          </p:sp>
        </mc:Fallback>
      </mc:AlternateContent>
      <p:sp>
        <p:nvSpPr>
          <p:cNvPr id="2" name="Titolo 1">
            <a:extLst>
              <a:ext uri="{FF2B5EF4-FFF2-40B4-BE49-F238E27FC236}">
                <a16:creationId xmlns:a16="http://schemas.microsoft.com/office/drawing/2014/main" id="{557A1159-51FD-3CD0-24EE-E717DAD43AE1}"/>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12</a:t>
            </a:r>
          </a:p>
        </p:txBody>
      </p:sp>
      <p:sp>
        <p:nvSpPr>
          <p:cNvPr id="3" name="Rectangle 2">
            <a:extLst>
              <a:ext uri="{FF2B5EF4-FFF2-40B4-BE49-F238E27FC236}">
                <a16:creationId xmlns:a16="http://schemas.microsoft.com/office/drawing/2014/main" id="{92F56692-A97B-2F9B-1F87-10B65E8BA7E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901991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Tasks 1.2, 1.3, 1.4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2.2</a:t>
              </a:r>
            </a:p>
          </p:txBody>
        </p:sp>
      </p:grpSp>
      <p:pic>
        <p:nvPicPr>
          <p:cNvPr id="3" name="Picture 2">
            <a:extLst>
              <a:ext uri="{FF2B5EF4-FFF2-40B4-BE49-F238E27FC236}">
                <a16:creationId xmlns:a16="http://schemas.microsoft.com/office/drawing/2014/main" id="{0CBA1CDA-EEB6-A25D-A9FD-5820ABC53B45}"/>
              </a:ext>
            </a:extLst>
          </p:cNvPr>
          <p:cNvPicPr>
            <a:picLocks noChangeAspect="1"/>
          </p:cNvPicPr>
          <p:nvPr/>
        </p:nvPicPr>
        <p:blipFill>
          <a:blip r:embed="rId2"/>
          <a:stretch>
            <a:fillRect/>
          </a:stretch>
        </p:blipFill>
        <p:spPr>
          <a:xfrm>
            <a:off x="1329359" y="1497044"/>
            <a:ext cx="6485283" cy="441082"/>
          </a:xfrm>
          <a:prstGeom prst="rect">
            <a:avLst/>
          </a:prstGeom>
        </p:spPr>
      </p:pic>
      <p:sp>
        <p:nvSpPr>
          <p:cNvPr id="4" name="TextBox 3">
            <a:extLst>
              <a:ext uri="{FF2B5EF4-FFF2-40B4-BE49-F238E27FC236}">
                <a16:creationId xmlns:a16="http://schemas.microsoft.com/office/drawing/2014/main" id="{94F55F26-F883-98F2-2F4D-61B7FAD78F8A}"/>
              </a:ext>
            </a:extLst>
          </p:cNvPr>
          <p:cNvSpPr txBox="1"/>
          <p:nvPr/>
        </p:nvSpPr>
        <p:spPr>
          <a:xfrm>
            <a:off x="1374633" y="2194084"/>
            <a:ext cx="862416" cy="276999"/>
          </a:xfrm>
          <a:prstGeom prst="rect">
            <a:avLst/>
          </a:prstGeom>
          <a:noFill/>
        </p:spPr>
        <p:txBody>
          <a:bodyPr wrap="none" lIns="0" tIns="0" rIns="0" bIns="0" rtlCol="0">
            <a:spAutoFit/>
          </a:bodyPr>
          <a:lstStyle/>
          <a:p>
            <a:pPr algn="l"/>
            <a:r>
              <a:rPr lang="en-US" b="1" dirty="0"/>
              <a:t>Profile 1</a:t>
            </a:r>
          </a:p>
        </p:txBody>
      </p:sp>
      <p:sp>
        <p:nvSpPr>
          <p:cNvPr id="5" name="TextBox 4">
            <a:extLst>
              <a:ext uri="{FF2B5EF4-FFF2-40B4-BE49-F238E27FC236}">
                <a16:creationId xmlns:a16="http://schemas.microsoft.com/office/drawing/2014/main" id="{E64E7575-5936-0E6C-1DC8-1237605E2DEB}"/>
              </a:ext>
            </a:extLst>
          </p:cNvPr>
          <p:cNvSpPr txBox="1"/>
          <p:nvPr/>
        </p:nvSpPr>
        <p:spPr>
          <a:xfrm>
            <a:off x="6857258" y="2196892"/>
            <a:ext cx="912109" cy="276999"/>
          </a:xfrm>
          <a:prstGeom prst="rect">
            <a:avLst/>
          </a:prstGeom>
          <a:noFill/>
        </p:spPr>
        <p:txBody>
          <a:bodyPr wrap="none" lIns="0" tIns="0" rIns="0" bIns="0" rtlCol="0">
            <a:spAutoFit/>
          </a:bodyPr>
          <a:lstStyle/>
          <a:p>
            <a:pPr algn="l"/>
            <a:r>
              <a:rPr lang="en-US" b="1" dirty="0"/>
              <a:t>Profile 2</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5F8881-4258-5BCE-8E1C-D1CCE276F410}"/>
                  </a:ext>
                </a:extLst>
              </p:cNvPr>
              <p:cNvSpPr txBox="1"/>
              <p:nvPr/>
            </p:nvSpPr>
            <p:spPr>
              <a:xfrm>
                <a:off x="465996" y="4784925"/>
                <a:ext cx="2859886" cy="495264"/>
              </a:xfrm>
              <a:prstGeom prst="rect">
                <a:avLst/>
              </a:prstGeom>
              <a:noFill/>
            </p:spPr>
            <p:txBody>
              <a:bodyPr wrap="squar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 5.9983∙</m:t>
                    </m:r>
                    <m:sSup>
                      <m:sSupPr>
                        <m:ctrlPr>
                          <a:rPr lang="en-US" sz="1600" b="0" i="1" dirty="0" smtClean="0">
                            <a:latin typeface="Cambria Math" panose="02040503050406030204" pitchFamily="18" charset="0"/>
                            <a:ea typeface="Cambria Math" panose="02040503050406030204" pitchFamily="18" charset="0"/>
                          </a:rPr>
                        </m:ctrlPr>
                      </m:sSupPr>
                      <m:e>
                        <m:r>
                          <a:rPr lang="en-US" sz="1600" b="0" i="1" dirty="0" smtClean="0">
                            <a:latin typeface="Cambria Math" panose="02040503050406030204" pitchFamily="18" charset="0"/>
                            <a:ea typeface="Cambria Math" panose="02040503050406030204" pitchFamily="18" charset="0"/>
                          </a:rPr>
                          <m:t>10</m:t>
                        </m:r>
                      </m:e>
                      <m:sup>
                        <m:r>
                          <a:rPr lang="en-US" sz="1600" b="0" i="1" dirty="0" smtClean="0">
                            <a:latin typeface="Cambria Math" panose="02040503050406030204" pitchFamily="18" charset="0"/>
                            <a:ea typeface="Cambria Math" panose="02040503050406030204" pitchFamily="18" charset="0"/>
                          </a:rPr>
                          <m:t>−5</m:t>
                        </m:r>
                      </m:sup>
                    </m:sSup>
                  </m:oMath>
                </a14:m>
                <a:r>
                  <a:rPr lang="en-US" sz="1600" dirty="0"/>
                  <a:t> (1 mission)  </a:t>
                </a:r>
              </a:p>
              <a:p>
                <a:pPr algn="ctr"/>
                <a:r>
                  <a:rPr lang="en-US" sz="1600" dirty="0"/>
                  <a:t>Approx. 16771 missions</a:t>
                </a:r>
              </a:p>
            </p:txBody>
          </p:sp>
        </mc:Choice>
        <mc:Fallback xmlns="">
          <p:sp>
            <p:nvSpPr>
              <p:cNvPr id="15" name="TextBox 14">
                <a:extLst>
                  <a:ext uri="{FF2B5EF4-FFF2-40B4-BE49-F238E27FC236}">
                    <a16:creationId xmlns:a16="http://schemas.microsoft.com/office/drawing/2014/main" id="{E05F8881-4258-5BCE-8E1C-D1CCE276F410}"/>
                  </a:ext>
                </a:extLst>
              </p:cNvPr>
              <p:cNvSpPr txBox="1">
                <a:spLocks noRot="1" noChangeAspect="1" noMove="1" noResize="1" noEditPoints="1" noAdjustHandles="1" noChangeArrowheads="1" noChangeShapeType="1" noTextEdit="1"/>
              </p:cNvSpPr>
              <p:nvPr/>
            </p:nvSpPr>
            <p:spPr>
              <a:xfrm>
                <a:off x="465996" y="4784925"/>
                <a:ext cx="2859886" cy="495264"/>
              </a:xfrm>
              <a:prstGeom prst="rect">
                <a:avLst/>
              </a:prstGeom>
              <a:blipFill>
                <a:blip r:embed="rId3"/>
                <a:stretch>
                  <a:fillRect t="-13580" r="-5745" b="-2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54E6923-5382-F89C-45DA-EC2A4DEAE8E6}"/>
                  </a:ext>
                </a:extLst>
              </p:cNvPr>
              <p:cNvSpPr txBox="1"/>
              <p:nvPr/>
            </p:nvSpPr>
            <p:spPr>
              <a:xfrm>
                <a:off x="6250617" y="4777236"/>
                <a:ext cx="2125390" cy="492443"/>
              </a:xfrm>
              <a:prstGeom prst="rect">
                <a:avLst/>
              </a:prstGeom>
              <a:noFill/>
            </p:spPr>
            <p:txBody>
              <a:bodyPr wrap="non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=0.0029</m:t>
                    </m:r>
                  </m:oMath>
                </a14:m>
                <a:r>
                  <a:rPr lang="en-US" sz="1600" dirty="0"/>
                  <a:t> (1 mission)</a:t>
                </a:r>
              </a:p>
              <a:p>
                <a:pPr algn="ctr"/>
                <a:r>
                  <a:rPr lang="en-US" sz="1600" dirty="0"/>
                  <a:t>Approx. 342 missions</a:t>
                </a:r>
              </a:p>
            </p:txBody>
          </p:sp>
        </mc:Choice>
        <mc:Fallback xmlns="">
          <p:sp>
            <p:nvSpPr>
              <p:cNvPr id="16" name="TextBox 15">
                <a:extLst>
                  <a:ext uri="{FF2B5EF4-FFF2-40B4-BE49-F238E27FC236}">
                    <a16:creationId xmlns:a16="http://schemas.microsoft.com/office/drawing/2014/main" id="{354E6923-5382-F89C-45DA-EC2A4DEAE8E6}"/>
                  </a:ext>
                </a:extLst>
              </p:cNvPr>
              <p:cNvSpPr txBox="1">
                <a:spLocks noRot="1" noChangeAspect="1" noMove="1" noResize="1" noEditPoints="1" noAdjustHandles="1" noChangeArrowheads="1" noChangeShapeType="1" noTextEdit="1"/>
              </p:cNvSpPr>
              <p:nvPr/>
            </p:nvSpPr>
            <p:spPr>
              <a:xfrm>
                <a:off x="6250617" y="4777236"/>
                <a:ext cx="2125390" cy="492443"/>
              </a:xfrm>
              <a:prstGeom prst="rect">
                <a:avLst/>
              </a:prstGeom>
              <a:blipFill>
                <a:blip r:embed="rId4"/>
                <a:stretch>
                  <a:fillRect l="-3438" t="-13750" r="-5158" b="-2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C65E32D-1760-E6D9-6445-86A770FF275E}"/>
                  </a:ext>
                </a:extLst>
              </p:cNvPr>
              <p:cNvSpPr txBox="1"/>
              <p:nvPr/>
            </p:nvSpPr>
            <p:spPr>
              <a:xfrm>
                <a:off x="2840757" y="5484741"/>
                <a:ext cx="3462486" cy="492443"/>
              </a:xfrm>
              <a:prstGeom prst="rect">
                <a:avLst/>
              </a:prstGeom>
              <a:noFill/>
            </p:spPr>
            <p:txBody>
              <a:bodyPr wrap="square" lIns="0" tIns="0" rIns="0" bIns="0" rtlCol="0">
                <a:spAutoFit/>
              </a:bodyPr>
              <a:lstStyle/>
              <a:p>
                <a:pPr algn="ctr"/>
                <a14:m>
                  <m:oMath xmlns:m="http://schemas.openxmlformats.org/officeDocument/2006/math">
                    <m:r>
                      <a:rPr lang="en-US" sz="1600" i="1" dirty="0" smtClean="0">
                        <a:latin typeface="Cambria Math" panose="02040503050406030204" pitchFamily="18" charset="0"/>
                      </a:rPr>
                      <m:t>𝐷</m:t>
                    </m:r>
                    <m:r>
                      <a:rPr lang="en-US" sz="1600" i="1" dirty="0" smtClean="0">
                        <a:latin typeface="Cambria Math" panose="02040503050406030204" pitchFamily="18" charset="0"/>
                      </a:rPr>
                      <m:t> =0.003 </m:t>
                    </m:r>
                  </m:oMath>
                </a14:m>
                <a:r>
                  <a:rPr lang="en-US" sz="1600" dirty="0"/>
                  <a:t>(1 mission)</a:t>
                </a:r>
              </a:p>
              <a:p>
                <a:pPr algn="ctr"/>
                <a:r>
                  <a:rPr lang="en-US" sz="1600" dirty="0"/>
                  <a:t>Approx. 335 missions (or 1341 hours)</a:t>
                </a:r>
              </a:p>
            </p:txBody>
          </p:sp>
        </mc:Choice>
        <mc:Fallback xmlns="">
          <p:sp>
            <p:nvSpPr>
              <p:cNvPr id="17" name="TextBox 16">
                <a:extLst>
                  <a:ext uri="{FF2B5EF4-FFF2-40B4-BE49-F238E27FC236}">
                    <a16:creationId xmlns:a16="http://schemas.microsoft.com/office/drawing/2014/main" id="{5C65E32D-1760-E6D9-6445-86A770FF275E}"/>
                  </a:ext>
                </a:extLst>
              </p:cNvPr>
              <p:cNvSpPr txBox="1">
                <a:spLocks noRot="1" noChangeAspect="1" noMove="1" noResize="1" noEditPoints="1" noAdjustHandles="1" noChangeArrowheads="1" noChangeShapeType="1" noTextEdit="1"/>
              </p:cNvSpPr>
              <p:nvPr/>
            </p:nvSpPr>
            <p:spPr>
              <a:xfrm>
                <a:off x="2840757" y="5484741"/>
                <a:ext cx="3462486" cy="492443"/>
              </a:xfrm>
              <a:prstGeom prst="rect">
                <a:avLst/>
              </a:prstGeom>
              <a:blipFill>
                <a:blip r:embed="rId5"/>
                <a:stretch>
                  <a:fillRect l="-2993" t="-13580" r="-3169" b="-22222"/>
                </a:stretch>
              </a:blipFill>
            </p:spPr>
            <p:txBody>
              <a:bodyPr/>
              <a:lstStyle/>
              <a:p>
                <a:r>
                  <a:rPr lang="en-US">
                    <a:noFill/>
                  </a:rPr>
                  <a:t> </a:t>
                </a:r>
              </a:p>
            </p:txBody>
          </p:sp>
        </mc:Fallback>
      </mc:AlternateContent>
      <p:pic>
        <p:nvPicPr>
          <p:cNvPr id="21" name="Picture 20" descr="A graph of a stress-pulse&#10;&#10;Description automatically generated with medium confidence">
            <a:extLst>
              <a:ext uri="{FF2B5EF4-FFF2-40B4-BE49-F238E27FC236}">
                <a16:creationId xmlns:a16="http://schemas.microsoft.com/office/drawing/2014/main" id="{2D8754C0-A815-03FA-A290-DD1977892B47}"/>
              </a:ext>
            </a:extLst>
          </p:cNvPr>
          <p:cNvPicPr>
            <a:picLocks noChangeAspect="1"/>
          </p:cNvPicPr>
          <p:nvPr/>
        </p:nvPicPr>
        <p:blipFill>
          <a:blip r:embed="rId6"/>
          <a:stretch>
            <a:fillRect/>
          </a:stretch>
        </p:blipFill>
        <p:spPr>
          <a:xfrm>
            <a:off x="428988" y="2561751"/>
            <a:ext cx="2803398" cy="2102549"/>
          </a:xfrm>
          <a:prstGeom prst="rect">
            <a:avLst/>
          </a:prstGeom>
        </p:spPr>
      </p:pic>
      <p:pic>
        <p:nvPicPr>
          <p:cNvPr id="23" name="Picture 22" descr="A graph of a stress-ammeter&#10;&#10;Description automatically generated with medium confidence">
            <a:extLst>
              <a:ext uri="{FF2B5EF4-FFF2-40B4-BE49-F238E27FC236}">
                <a16:creationId xmlns:a16="http://schemas.microsoft.com/office/drawing/2014/main" id="{29AF0E1E-DEF7-7251-C53F-4177677EF3EA}"/>
              </a:ext>
            </a:extLst>
          </p:cNvPr>
          <p:cNvPicPr>
            <a:picLocks noChangeAspect="1"/>
          </p:cNvPicPr>
          <p:nvPr/>
        </p:nvPicPr>
        <p:blipFill>
          <a:blip r:embed="rId7"/>
          <a:stretch>
            <a:fillRect/>
          </a:stretch>
        </p:blipFill>
        <p:spPr>
          <a:xfrm>
            <a:off x="5911614" y="2557674"/>
            <a:ext cx="2803398" cy="2102549"/>
          </a:xfrm>
          <a:prstGeom prst="rect">
            <a:avLst/>
          </a:prstGeom>
        </p:spPr>
      </p:pic>
      <p:cxnSp>
        <p:nvCxnSpPr>
          <p:cNvPr id="25" name="Connector: Elbow 24">
            <a:extLst>
              <a:ext uri="{FF2B5EF4-FFF2-40B4-BE49-F238E27FC236}">
                <a16:creationId xmlns:a16="http://schemas.microsoft.com/office/drawing/2014/main" id="{788E79FE-A675-08C6-ACED-8AD40BF65C94}"/>
              </a:ext>
            </a:extLst>
          </p:cNvPr>
          <p:cNvCxnSpPr>
            <a:cxnSpLocks/>
          </p:cNvCxnSpPr>
          <p:nvPr/>
        </p:nvCxnSpPr>
        <p:spPr>
          <a:xfrm>
            <a:off x="1830686" y="5484741"/>
            <a:ext cx="872757" cy="339589"/>
          </a:xfrm>
          <a:prstGeom prst="bentConnector3">
            <a:avLst>
              <a:gd name="adj1" fmla="val 179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7" name="Connector: Elbow 26">
            <a:extLst>
              <a:ext uri="{FF2B5EF4-FFF2-40B4-BE49-F238E27FC236}">
                <a16:creationId xmlns:a16="http://schemas.microsoft.com/office/drawing/2014/main" id="{22110D9A-6E7E-CE73-235B-16E8D9EF9789}"/>
              </a:ext>
            </a:extLst>
          </p:cNvPr>
          <p:cNvCxnSpPr>
            <a:cxnSpLocks/>
          </p:cNvCxnSpPr>
          <p:nvPr/>
        </p:nvCxnSpPr>
        <p:spPr>
          <a:xfrm flipH="1">
            <a:off x="6440557" y="5484741"/>
            <a:ext cx="872757" cy="339589"/>
          </a:xfrm>
          <a:prstGeom prst="bentConnector3">
            <a:avLst>
              <a:gd name="adj1" fmla="val -2214"/>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Titolo 1">
            <a:extLst>
              <a:ext uri="{FF2B5EF4-FFF2-40B4-BE49-F238E27FC236}">
                <a16:creationId xmlns:a16="http://schemas.microsoft.com/office/drawing/2014/main" id="{5C4852F3-6EC5-30EE-B8F2-8F597412B4A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13</a:t>
            </a:r>
          </a:p>
        </p:txBody>
      </p:sp>
      <p:sp>
        <p:nvSpPr>
          <p:cNvPr id="2" name="Rectangle 1">
            <a:extLst>
              <a:ext uri="{FF2B5EF4-FFF2-40B4-BE49-F238E27FC236}">
                <a16:creationId xmlns:a16="http://schemas.microsoft.com/office/drawing/2014/main" id="{0CDA2A5D-5BB2-ABF1-FE08-F42673EAA50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162185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12378F8-39A9-B2FE-08B3-11F1BD4E6A91}"/>
                  </a:ext>
                </a:extLst>
              </p:cNvPr>
              <p:cNvSpPr txBox="1"/>
              <p:nvPr/>
            </p:nvSpPr>
            <p:spPr>
              <a:xfrm>
                <a:off x="236340" y="1607912"/>
                <a:ext cx="1203343" cy="672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𝐹𝑖</m:t>
                                  </m:r>
                                </m:sub>
                              </m:sSub>
                            </m:den>
                          </m:f>
                        </m:e>
                      </m:nary>
                    </m:oMath>
                  </m:oMathPara>
                </a14:m>
                <a:endParaRPr lang="en-US" dirty="0"/>
              </a:p>
            </p:txBody>
          </p:sp>
        </mc:Choice>
        <mc:Fallback xmlns="">
          <p:sp>
            <p:nvSpPr>
              <p:cNvPr id="3" name="TextBox 2">
                <a:extLst>
                  <a:ext uri="{FF2B5EF4-FFF2-40B4-BE49-F238E27FC236}">
                    <a16:creationId xmlns:a16="http://schemas.microsoft.com/office/drawing/2014/main" id="{A12378F8-39A9-B2FE-08B3-11F1BD4E6A91}"/>
                  </a:ext>
                </a:extLst>
              </p:cNvPr>
              <p:cNvSpPr txBox="1">
                <a:spLocks noRot="1" noChangeAspect="1" noMove="1" noResize="1" noEditPoints="1" noAdjustHandles="1" noChangeArrowheads="1" noChangeShapeType="1" noTextEdit="1"/>
              </p:cNvSpPr>
              <p:nvPr/>
            </p:nvSpPr>
            <p:spPr>
              <a:xfrm>
                <a:off x="236340" y="1607912"/>
                <a:ext cx="1203343" cy="67223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408A0B-B44F-7F52-2037-8F3365687295}"/>
                  </a:ext>
                </a:extLst>
              </p:cNvPr>
              <p:cNvSpPr txBox="1"/>
              <p:nvPr/>
            </p:nvSpPr>
            <p:spPr>
              <a:xfrm>
                <a:off x="2679515" y="1507277"/>
                <a:ext cx="6122505" cy="1393202"/>
              </a:xfrm>
              <a:prstGeom prst="rect">
                <a:avLst/>
              </a:prstGeom>
              <a:noFill/>
            </p:spPr>
            <p:txBody>
              <a:bodyPr wrap="square" lIns="0" tIns="0" rIns="0" bIns="0" rtlCol="0">
                <a:spAutoFit/>
              </a:bodyPr>
              <a:lstStyle/>
              <a:p>
                <a:pPr algn="l"/>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𝑁</m:t>
                          </m:r>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𝑆</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e>
                          </m:func>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up>
                          </m:sSup>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r>
                            <a:rPr lang="en-US" b="0" i="1" smtClean="0">
                              <a:latin typeface="Cambria Math" panose="02040503050406030204" pitchFamily="18" charset="0"/>
                            </a:rPr>
                            <m:t>)</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𝑎𝑣𝑔</m:t>
                                              </m:r>
                                            </m:sub>
                                          </m:sSub>
                                        </m:den>
                                      </m:f>
                                    </m:e>
                                  </m:d>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𝑎</m:t>
                                      </m:r>
                                    </m:e>
                                    <m:sub>
                                      <m:r>
                                        <a:rPr lang="en-US" b="0" i="1" smtClean="0">
                                          <a:latin typeface="Cambria Math" panose="02040503050406030204" pitchFamily="18" charset="0"/>
                                        </a:rPr>
                                        <m:t>1</m:t>
                                      </m:r>
                                    </m:sub>
                                  </m:sSub>
                                </m:sup>
                              </m:sSup>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𝐶</m:t>
                                      </m:r>
                                    </m:num>
                                    <m:den>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𝑆</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m:t>
                                                      </m:r>
                                                    </m:e>
                                                    <m:sub>
                                                      <m:r>
                                                        <a:rPr lang="en-US" b="0" i="1" smtClean="0">
                                                          <a:latin typeface="Cambria Math" panose="02040503050406030204" pitchFamily="18" charset="0"/>
                                                          <a:ea typeface="Cambria Math" panose="02040503050406030204" pitchFamily="18" charset="0"/>
                                                        </a:rPr>
                                                        <m:t>𝑎𝑣𝑔</m:t>
                                                      </m:r>
                                                    </m:sub>
                                                  </m:sSub>
                                                </m:den>
                                              </m:f>
                                            </m:e>
                                          </m:d>
                                        </m:e>
                                        <m:sup>
                                          <m:r>
                                            <a:rPr lang="en-US" b="0" i="1" smtClean="0">
                                              <a:latin typeface="Cambria Math" panose="02040503050406030204" pitchFamily="18" charset="0"/>
                                              <a:ea typeface="Cambria Math" panose="02040503050406030204" pitchFamily="18" charset="0"/>
                                            </a:rPr>
                                            <m:t>𝑚</m:t>
                                          </m:r>
                                        </m:sup>
                                      </m:sSup>
                                    </m:den>
                                  </m:f>
                                </m:e>
                              </m:d>
                            </m:e>
                          </m:func>
                        </m:e>
                      </m:func>
                    </m:oMath>
                  </m:oMathPara>
                </a14:m>
                <a:endParaRPr lang="en-US" dirty="0"/>
              </a:p>
            </p:txBody>
          </p:sp>
        </mc:Choice>
        <mc:Fallback xmlns="">
          <p:sp>
            <p:nvSpPr>
              <p:cNvPr id="7" name="TextBox 6">
                <a:extLst>
                  <a:ext uri="{FF2B5EF4-FFF2-40B4-BE49-F238E27FC236}">
                    <a16:creationId xmlns:a16="http://schemas.microsoft.com/office/drawing/2014/main" id="{9D408A0B-B44F-7F52-2037-8F3365687295}"/>
                  </a:ext>
                </a:extLst>
              </p:cNvPr>
              <p:cNvSpPr txBox="1">
                <a:spLocks noRot="1" noChangeAspect="1" noMove="1" noResize="1" noEditPoints="1" noAdjustHandles="1" noChangeArrowheads="1" noChangeShapeType="1" noTextEdit="1"/>
              </p:cNvSpPr>
              <p:nvPr/>
            </p:nvSpPr>
            <p:spPr>
              <a:xfrm>
                <a:off x="2679515" y="1507277"/>
                <a:ext cx="6122505" cy="1393202"/>
              </a:xfrm>
              <a:prstGeom prst="rect">
                <a:avLst/>
              </a:prstGeom>
              <a:blipFill>
                <a:blip r:embed="rId3"/>
                <a:stretch>
                  <a:fillRect l="-1793" r="-29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6BFA29E-1B2B-AD20-B123-18A4440127CD}"/>
              </a:ext>
            </a:extLst>
          </p:cNvPr>
          <p:cNvSpPr txBox="1"/>
          <p:nvPr/>
        </p:nvSpPr>
        <p:spPr>
          <a:xfrm>
            <a:off x="1845598" y="1805529"/>
            <a:ext cx="428002" cy="276999"/>
          </a:xfrm>
          <a:prstGeom prst="rect">
            <a:avLst/>
          </a:prstGeom>
          <a:noFill/>
        </p:spPr>
        <p:txBody>
          <a:bodyPr wrap="none" lIns="0" tIns="0" rIns="0" bIns="0" rtlCol="0">
            <a:spAutoFit/>
          </a:bodyPr>
          <a:lstStyle/>
          <a:p>
            <a:pPr algn="l"/>
            <a:r>
              <a:rPr lang="en-US" b="1" dirty="0"/>
              <a:t>and</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DF4AEC7-86E5-F668-C2BF-293B3125B4DB}"/>
                  </a:ext>
                </a:extLst>
              </p:cNvPr>
              <p:cNvSpPr txBox="1"/>
              <p:nvPr/>
            </p:nvSpPr>
            <p:spPr>
              <a:xfrm>
                <a:off x="236340" y="3124655"/>
                <a:ext cx="8669121" cy="763799"/>
              </a:xfrm>
              <a:prstGeom prst="rect">
                <a:avLst/>
              </a:prstGeom>
              <a:noFill/>
            </p:spPr>
            <p:txBody>
              <a:bodyPr wrap="square" lIns="0" tIns="0" rIns="0" bIns="0" rtlCol="0">
                <a:spAutoFit/>
              </a:bodyPr>
              <a:lstStyle/>
              <a:p>
                <a:pPr algn="just"/>
                <a:r>
                  <a:rPr lang="en-US" sz="1600" dirty="0"/>
                  <a:t>The parameter C has a log-normal distribution with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Ν</m:t>
                    </m:r>
                    <m:r>
                      <a:rPr lang="el-GR" sz="1600" b="0" i="1" smtClean="0">
                        <a:latin typeface="Cambria Math" panose="02040503050406030204" pitchFamily="18" charset="0"/>
                        <a:ea typeface="Cambria Math" panose="02040503050406030204" pitchFamily="18" charset="0"/>
                      </a:rPr>
                      <m:t>(</m:t>
                    </m:r>
                    <m:sSub>
                      <m:sSubPr>
                        <m:ctrlPr>
                          <a:rPr lang="el-GR" sz="1600" b="0" i="1" smtClean="0">
                            <a:latin typeface="Cambria Math" panose="02040503050406030204" pitchFamily="18" charset="0"/>
                            <a:ea typeface="Cambria Math" panose="02040503050406030204" pitchFamily="18" charset="0"/>
                          </a:rPr>
                        </m:ctrlPr>
                      </m:sSubPr>
                      <m:e>
                        <m:r>
                          <a:rPr lang="el-GR" sz="1600" b="0" i="1" smtClean="0">
                            <a:latin typeface="Cambria Math" panose="02040503050406030204" pitchFamily="18" charset="0"/>
                            <a:ea typeface="Cambria Math" panose="02040503050406030204" pitchFamily="18" charset="0"/>
                          </a:rPr>
                          <m:t>𝛼</m:t>
                        </m:r>
                      </m:e>
                      <m:sub>
                        <m:r>
                          <a:rPr lang="el-GR" sz="1600" b="0" i="1" smtClean="0">
                            <a:latin typeface="Cambria Math" panose="02040503050406030204" pitchFamily="18" charset="0"/>
                            <a:ea typeface="Cambria Math" panose="02040503050406030204" pitchFamily="18" charset="0"/>
                          </a:rPr>
                          <m:t>0</m:t>
                        </m:r>
                      </m:sub>
                    </m:sSub>
                    <m:r>
                      <a:rPr lang="el-GR" sz="1600" b="0" i="1" smtClean="0">
                        <a:latin typeface="Cambria Math" panose="02040503050406030204" pitchFamily="18" charset="0"/>
                        <a:ea typeface="Cambria Math" panose="02040503050406030204" pitchFamily="18" charset="0"/>
                      </a:rPr>
                      <m:t>, </m:t>
                    </m:r>
                    <m:sSubSup>
                      <m:sSubSupPr>
                        <m:ctrlPr>
                          <a:rPr lang="en-US" sz="1600" b="0" i="1" smtClean="0">
                            <a:latin typeface="Cambria Math" panose="02040503050406030204" pitchFamily="18" charset="0"/>
                            <a:ea typeface="Cambria Math" panose="02040503050406030204" pitchFamily="18" charset="0"/>
                          </a:rPr>
                        </m:ctrlPr>
                      </m:sSubSupPr>
                      <m:e>
                        <m:r>
                          <a:rPr lang="en-US" sz="1600" b="0" i="1" smtClean="0">
                            <a:latin typeface="Cambria Math" panose="02040503050406030204" pitchFamily="18" charset="0"/>
                            <a:ea typeface="Cambria Math" panose="02040503050406030204" pitchFamily="18" charset="0"/>
                          </a:rPr>
                          <m:t>𝑎</m:t>
                        </m:r>
                      </m:e>
                      <m:sub>
                        <m:r>
                          <a:rPr lang="en-US" sz="1600" b="0" i="1" smtClean="0">
                            <a:latin typeface="Cambria Math" panose="02040503050406030204" pitchFamily="18" charset="0"/>
                            <a:ea typeface="Cambria Math" panose="02040503050406030204" pitchFamily="18" charset="0"/>
                          </a:rPr>
                          <m:t>2</m:t>
                        </m:r>
                      </m:sub>
                      <m:sup>
                        <m:r>
                          <a:rPr lang="en-US" sz="1600" b="0" i="1" smtClean="0">
                            <a:latin typeface="Cambria Math" panose="02040503050406030204" pitchFamily="18" charset="0"/>
                            <a:ea typeface="Cambria Math" panose="02040503050406030204" pitchFamily="18" charset="0"/>
                          </a:rPr>
                          <m:t>2</m:t>
                        </m:r>
                      </m:sup>
                    </m:sSubSup>
                    <m:r>
                      <a:rPr lang="en-US" sz="1600" b="0" i="1" smtClean="0">
                        <a:latin typeface="Cambria Math" panose="02040503050406030204" pitchFamily="18" charset="0"/>
                        <a:ea typeface="Cambria Math" panose="02040503050406030204" pitchFamily="18" charset="0"/>
                      </a:rPr>
                      <m:t>)</m:t>
                    </m:r>
                  </m:oMath>
                </a14:m>
                <a:r>
                  <a:rPr lang="el-GR" sz="1600" dirty="0"/>
                  <a:t>.</a:t>
                </a:r>
                <a:r>
                  <a:rPr lang="en-US" sz="1600" dirty="0"/>
                  <a:t> The Probabilistic Damage</a:t>
                </a:r>
                <a:r>
                  <a:rPr lang="el-GR" sz="1600" dirty="0"/>
                  <a:t> </a:t>
                </a:r>
                <a:r>
                  <a:rPr lang="en-US" sz="1600" dirty="0"/>
                  <a:t>calculation can be computed analytically, with the mean depending on the number of missions and the standard deviation being equal with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2</m:t>
                        </m:r>
                      </m:sub>
                    </m:sSub>
                  </m:oMath>
                </a14:m>
                <a:r>
                  <a:rPr lang="en-US" sz="1600" dirty="0"/>
                  <a:t>, or by applying a MC procedure.</a:t>
                </a:r>
              </a:p>
            </p:txBody>
          </p:sp>
        </mc:Choice>
        <mc:Fallback xmlns="">
          <p:sp>
            <p:nvSpPr>
              <p:cNvPr id="9" name="TextBox 8">
                <a:extLst>
                  <a:ext uri="{FF2B5EF4-FFF2-40B4-BE49-F238E27FC236}">
                    <a16:creationId xmlns:a16="http://schemas.microsoft.com/office/drawing/2014/main" id="{CDF4AEC7-86E5-F668-C2BF-293B3125B4DB}"/>
                  </a:ext>
                </a:extLst>
              </p:cNvPr>
              <p:cNvSpPr txBox="1">
                <a:spLocks noRot="1" noChangeAspect="1" noMove="1" noResize="1" noEditPoints="1" noAdjustHandles="1" noChangeArrowheads="1" noChangeShapeType="1" noTextEdit="1"/>
              </p:cNvSpPr>
              <p:nvPr/>
            </p:nvSpPr>
            <p:spPr>
              <a:xfrm>
                <a:off x="236340" y="3124655"/>
                <a:ext cx="8669121" cy="763799"/>
              </a:xfrm>
              <a:prstGeom prst="rect">
                <a:avLst/>
              </a:prstGeom>
              <a:blipFill>
                <a:blip r:embed="rId4"/>
                <a:stretch>
                  <a:fillRect l="-1477" t="-8800" r="-1406" b="-12000"/>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63BECD3B-6765-1478-E7D6-25A26B647AFE}"/>
              </a:ext>
            </a:extLst>
          </p:cNvPr>
          <p:cNvGrpSpPr/>
          <p:nvPr/>
        </p:nvGrpSpPr>
        <p:grpSpPr>
          <a:xfrm>
            <a:off x="236340" y="4226840"/>
            <a:ext cx="2228564" cy="1351722"/>
            <a:chOff x="151827" y="4032329"/>
            <a:chExt cx="2228564" cy="1351722"/>
          </a:xfrm>
        </p:grpSpPr>
        <p:sp>
          <p:nvSpPr>
            <p:cNvPr id="15" name="Rectangle 14">
              <a:extLst>
                <a:ext uri="{FF2B5EF4-FFF2-40B4-BE49-F238E27FC236}">
                  <a16:creationId xmlns:a16="http://schemas.microsoft.com/office/drawing/2014/main" id="{D6B0F524-1577-479E-C6B8-F4D4F5278617}"/>
                </a:ext>
              </a:extLst>
            </p:cNvPr>
            <p:cNvSpPr/>
            <p:nvPr/>
          </p:nvSpPr>
          <p:spPr>
            <a:xfrm>
              <a:off x="151827" y="4032329"/>
              <a:ext cx="2228564" cy="1351722"/>
            </a:xfrm>
            <a:prstGeom prst="rect">
              <a:avLst/>
            </a:prstGeom>
            <a:solidFill>
              <a:srgbClr val="728FA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DA7458-4DEA-6AAB-F236-B99F70EE53E8}"/>
                    </a:ext>
                  </a:extLst>
                </p:cNvPr>
                <p:cNvSpPr txBox="1"/>
                <p:nvPr/>
              </p:nvSpPr>
              <p:spPr>
                <a:xfrm>
                  <a:off x="298312" y="4100427"/>
                  <a:ext cx="1766317" cy="12155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𝐷</m:t>
                        </m:r>
                        <m:r>
                          <a:rPr lang="en-US" b="0" i="1" smtClean="0">
                            <a:solidFill>
                              <a:schemeClr val="bg1"/>
                            </a:solidFill>
                            <a:latin typeface="Cambria Math" panose="02040503050406030204" pitchFamily="18" charset="0"/>
                          </a:rPr>
                          <m:t>=</m:t>
                        </m:r>
                        <m:nary>
                          <m:naryPr>
                            <m:chr m:val="∑"/>
                            <m:supHide m:val="on"/>
                            <m:ctrlPr>
                              <a:rPr lang="en-US" b="0" i="1" smtClean="0">
                                <a:solidFill>
                                  <a:schemeClr val="bg1"/>
                                </a:solidFill>
                                <a:latin typeface="Cambria Math" panose="02040503050406030204" pitchFamily="18" charset="0"/>
                              </a:rPr>
                            </m:ctrlPr>
                          </m:naryPr>
                          <m:sub>
                            <m:r>
                              <m:rPr>
                                <m:brk m:alnAt="7"/>
                              </m:rPr>
                              <a:rPr lang="en-US" b="0" i="1" smtClean="0">
                                <a:solidFill>
                                  <a:schemeClr val="bg1"/>
                                </a:solidFill>
                                <a:latin typeface="Cambria Math" panose="02040503050406030204" pitchFamily="18" charset="0"/>
                              </a:rPr>
                              <m:t>𝑖</m:t>
                            </m:r>
                          </m:sub>
                          <m:sup/>
                          <m:e>
                            <m:f>
                              <m:fPr>
                                <m:ctrlPr>
                                  <a:rPr lang="en-US" i="1">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𝑛</m:t>
                                    </m:r>
                                  </m:e>
                                  <m:sub>
                                    <m:r>
                                      <a:rPr lang="en-US" i="1">
                                        <a:solidFill>
                                          <a:schemeClr val="bg1"/>
                                        </a:solidFill>
                                        <a:latin typeface="Cambria Math" panose="02040503050406030204" pitchFamily="18" charset="0"/>
                                      </a:rPr>
                                      <m:t>𝑖</m:t>
                                    </m:r>
                                  </m:sub>
                                </m:sSub>
                              </m:num>
                              <m:den>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𝐶</m:t>
                                    </m:r>
                                  </m:num>
                                  <m:den>
                                    <m:sSup>
                                      <m:sSupPr>
                                        <m:ctrlPr>
                                          <a:rPr lang="en-US" b="0" i="1" smtClean="0">
                                            <a:solidFill>
                                              <a:schemeClr val="bg1"/>
                                            </a:solidFill>
                                            <a:latin typeface="Cambria Math" panose="02040503050406030204" pitchFamily="18" charset="0"/>
                                            <a:ea typeface="Cambria Math" panose="02040503050406030204" pitchFamily="18" charset="0"/>
                                          </a:rPr>
                                        </m:ctrlPr>
                                      </m:sSupPr>
                                      <m:e>
                                        <m:d>
                                          <m:dPr>
                                            <m:ctrlPr>
                                              <a:rPr lang="en-US" i="1">
                                                <a:solidFill>
                                                  <a:schemeClr val="bg1"/>
                                                </a:solidFill>
                                                <a:latin typeface="Cambria Math" panose="02040503050406030204" pitchFamily="18" charset="0"/>
                                                <a:ea typeface="Cambria Math" panose="02040503050406030204" pitchFamily="18" charset="0"/>
                                              </a:rPr>
                                            </m:ctrlPr>
                                          </m:dPr>
                                          <m:e>
                                            <m:f>
                                              <m:fPr>
                                                <m:ctrlPr>
                                                  <a:rPr lang="en-US" i="1">
                                                    <a:solidFill>
                                                      <a:schemeClr val="bg1"/>
                                                    </a:solidFill>
                                                    <a:latin typeface="Cambria Math" panose="02040503050406030204" pitchFamily="18" charset="0"/>
                                                    <a:ea typeface="Cambria Math" panose="02040503050406030204" pitchFamily="18" charset="0"/>
                                                  </a:rPr>
                                                </m:ctrlPr>
                                              </m:fPr>
                                              <m:num>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𝑆</m:t>
                                                    </m:r>
                                                  </m:e>
                                                  <m:sub>
                                                    <m:r>
                                                      <a:rPr lang="en-US" i="1">
                                                        <a:solidFill>
                                                          <a:schemeClr val="bg1"/>
                                                        </a:solidFill>
                                                        <a:latin typeface="Cambria Math" panose="02040503050406030204" pitchFamily="18" charset="0"/>
                                                        <a:ea typeface="Cambria Math" panose="02040503050406030204" pitchFamily="18" charset="0"/>
                                                      </a:rPr>
                                                      <m:t>𝑖</m:t>
                                                    </m:r>
                                                  </m:sub>
                                                </m:sSub>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a:solidFill>
                                                          <a:schemeClr val="bg1"/>
                                                        </a:solidFill>
                                                        <a:latin typeface="Cambria Math" panose="02040503050406030204" pitchFamily="18" charset="0"/>
                                                        <a:ea typeface="Cambria Math" panose="02040503050406030204" pitchFamily="18" charset="0"/>
                                                      </a:rPr>
                                                      <m:t>𝑆</m:t>
                                                    </m:r>
                                                  </m:e>
                                                  <m:sub>
                                                    <m:r>
                                                      <a:rPr lang="en-US" i="1">
                                                        <a:solidFill>
                                                          <a:schemeClr val="bg1"/>
                                                        </a:solidFill>
                                                        <a:latin typeface="Cambria Math" panose="02040503050406030204" pitchFamily="18" charset="0"/>
                                                        <a:ea typeface="Cambria Math" panose="02040503050406030204" pitchFamily="18" charset="0"/>
                                                      </a:rPr>
                                                      <m:t>𝑎𝑣𝑔</m:t>
                                                    </m:r>
                                                  </m:sub>
                                                </m:sSub>
                                              </m:den>
                                            </m:f>
                                          </m:e>
                                        </m:d>
                                      </m:e>
                                      <m:sup>
                                        <m:r>
                                          <a:rPr lang="en-US" b="0" i="1" smtClean="0">
                                            <a:solidFill>
                                              <a:schemeClr val="bg1"/>
                                            </a:solidFill>
                                            <a:latin typeface="Cambria Math" panose="02040503050406030204" pitchFamily="18" charset="0"/>
                                            <a:ea typeface="Cambria Math" panose="02040503050406030204" pitchFamily="18" charset="0"/>
                                          </a:rPr>
                                          <m:t>𝑚</m:t>
                                        </m:r>
                                      </m:sup>
                                    </m:sSup>
                                  </m:den>
                                </m:f>
                              </m:den>
                            </m:f>
                          </m:e>
                        </m:nary>
                      </m:oMath>
                    </m:oMathPara>
                  </a14:m>
                  <a:endParaRPr lang="en-US" dirty="0"/>
                </a:p>
              </p:txBody>
            </p:sp>
          </mc:Choice>
          <mc:Fallback xmlns="">
            <p:sp>
              <p:nvSpPr>
                <p:cNvPr id="14" name="TextBox 13">
                  <a:extLst>
                    <a:ext uri="{FF2B5EF4-FFF2-40B4-BE49-F238E27FC236}">
                      <a16:creationId xmlns:a16="http://schemas.microsoft.com/office/drawing/2014/main" id="{2DDA7458-4DEA-6AAB-F236-B99F70EE53E8}"/>
                    </a:ext>
                  </a:extLst>
                </p:cNvPr>
                <p:cNvSpPr txBox="1">
                  <a:spLocks noRot="1" noChangeAspect="1" noMove="1" noResize="1" noEditPoints="1" noAdjustHandles="1" noChangeArrowheads="1" noChangeShapeType="1" noTextEdit="1"/>
                </p:cNvSpPr>
                <p:nvPr/>
              </p:nvSpPr>
              <p:spPr>
                <a:xfrm>
                  <a:off x="298312" y="4100427"/>
                  <a:ext cx="1766317" cy="1215526"/>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F43B69C-DDAD-A9D4-9223-2530AF1AD50D}"/>
                  </a:ext>
                </a:extLst>
              </p:cNvPr>
              <p:cNvSpPr txBox="1"/>
              <p:nvPr/>
            </p:nvSpPr>
            <p:spPr>
              <a:xfrm>
                <a:off x="3419059" y="4122556"/>
                <a:ext cx="5585793" cy="1599156"/>
              </a:xfrm>
              <a:prstGeom prst="rect">
                <a:avLst/>
              </a:prstGeom>
              <a:noFill/>
            </p:spPr>
            <p:txBody>
              <a:bodyPr wrap="square" lIns="0" tIns="0" rIns="0" bIns="0" rtlCol="0">
                <a:spAutoFit/>
              </a:bodyPr>
              <a:lstStyle/>
              <a:p>
                <a:pPr marL="342900" indent="-342900">
                  <a:buFont typeface="+mj-lt"/>
                  <a:buAutoNum type="arabicPeriod"/>
                </a:pPr>
                <a:r>
                  <a:rPr lang="en-US" sz="1600" dirty="0"/>
                  <a:t>N simulations of C</a:t>
                </a:r>
              </a:p>
              <a:p>
                <a:pPr marL="342900" indent="-342900">
                  <a:buFont typeface="+mj-lt"/>
                  <a:buAutoNum type="arabicPeriod"/>
                </a:pPr>
                <a:r>
                  <a:rPr lang="en-US" sz="1600" dirty="0"/>
                  <a:t>Calculate </a:t>
                </a:r>
                <a14:m>
                  <m:oMath xmlns:m="http://schemas.openxmlformats.org/officeDocument/2006/math">
                    <m:r>
                      <a:rPr lang="en-US" sz="1600" i="1" dirty="0" smtClean="0">
                        <a:latin typeface="Cambria Math" panose="02040503050406030204" pitchFamily="18" charset="0"/>
                      </a:rPr>
                      <m:t>𝑁</m:t>
                    </m:r>
                  </m:oMath>
                </a14:m>
                <a:r>
                  <a:rPr lang="en-US" sz="1600" dirty="0"/>
                  <a:t> fracture cycles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oMath>
                </a14:m>
                <a:r>
                  <a:rPr lang="en-US" sz="1600" dirty="0"/>
                  <a:t>, for each stress level</a:t>
                </a:r>
              </a:p>
              <a:p>
                <a:pPr marL="342900" indent="-342900">
                  <a:buFont typeface="+mj-lt"/>
                  <a:buAutoNum type="arabicPeriod"/>
                </a:pPr>
                <a:r>
                  <a:rPr lang="en-US" sz="1600" dirty="0"/>
                  <a:t>Calculate </a:t>
                </a:r>
                <a14:m>
                  <m:oMath xmlns:m="http://schemas.openxmlformats.org/officeDocument/2006/math">
                    <m:r>
                      <a:rPr lang="en-US" sz="1600" i="1" dirty="0" smtClean="0">
                        <a:latin typeface="Cambria Math" panose="02040503050406030204" pitchFamily="18" charset="0"/>
                      </a:rPr>
                      <m:t>𝑁</m:t>
                    </m:r>
                    <m:r>
                      <a:rPr lang="en-US" sz="1600" i="1" dirty="0">
                        <a:latin typeface="Cambria Math" panose="02040503050406030204" pitchFamily="18" charset="0"/>
                      </a:rPr>
                      <m:t> </m:t>
                    </m:r>
                  </m:oMath>
                </a14:m>
                <a:r>
                  <a:rPr lang="en-US" sz="1600" dirty="0"/>
                  <a:t>mission damages (D)</a:t>
                </a:r>
              </a:p>
              <a:p>
                <a:pPr marL="342900" indent="-342900">
                  <a:buFont typeface="+mj-lt"/>
                  <a:buAutoNum type="arabicPeriod"/>
                </a:pPr>
                <a:r>
                  <a:rPr lang="en-US" sz="1600" dirty="0"/>
                  <a:t>Loop for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𝑚𝑖𝑠𝑠𝑖𝑜𝑛𝑠</m:t>
                        </m:r>
                      </m:sub>
                    </m:sSub>
                  </m:oMath>
                </a14:m>
                <a:r>
                  <a:rPr lang="en-US" sz="1600" dirty="0"/>
                  <a:t> and calculate the accumulated damage for each simulation</a:t>
                </a:r>
              </a:p>
              <a:p>
                <a:pPr marL="342900" indent="-342900">
                  <a:buFont typeface="+mj-lt"/>
                  <a:buAutoNum type="arabicPeriod"/>
                </a:pPr>
                <a:r>
                  <a:rPr lang="en-US" sz="1600" dirty="0"/>
                  <a:t>Find the values of </a:t>
                </a:r>
                <a14:m>
                  <m:oMath xmlns:m="http://schemas.openxmlformats.org/officeDocument/2006/math">
                    <m:r>
                      <a:rPr lang="en-US" sz="1600" b="0" i="1" smtClean="0">
                        <a:latin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≥1</m:t>
                    </m:r>
                  </m:oMath>
                </a14:m>
                <a:r>
                  <a:rPr lang="en-US" sz="1600" dirty="0"/>
                  <a:t> and calculate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𝑃</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ea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𝐷</m:t>
                            </m:r>
                            <m:r>
                              <a:rPr lang="en-US" sz="1600" b="0" i="1" smtClean="0">
                                <a:latin typeface="Cambria Math" panose="02040503050406030204" pitchFamily="18" charset="0"/>
                                <a:ea typeface="Cambria Math" panose="02040503050406030204" pitchFamily="18" charset="0"/>
                              </a:rPr>
                              <m:t>≥1</m:t>
                            </m:r>
                          </m:sub>
                        </m:sSub>
                      </m:num>
                      <m:den>
                        <m:r>
                          <a:rPr lang="en-US" sz="1600" b="0" i="1" smtClean="0">
                            <a:latin typeface="Cambria Math" panose="02040503050406030204" pitchFamily="18" charset="0"/>
                            <a:ea typeface="Cambria Math" panose="02040503050406030204" pitchFamily="18" charset="0"/>
                          </a:rPr>
                          <m:t>𝑁</m:t>
                        </m:r>
                      </m:den>
                    </m:f>
                  </m:oMath>
                </a14:m>
                <a:endParaRPr lang="en-US" sz="1600" dirty="0"/>
              </a:p>
            </p:txBody>
          </p:sp>
        </mc:Choice>
        <mc:Fallback xmlns="">
          <p:sp>
            <p:nvSpPr>
              <p:cNvPr id="21" name="TextBox 20">
                <a:extLst>
                  <a:ext uri="{FF2B5EF4-FFF2-40B4-BE49-F238E27FC236}">
                    <a16:creationId xmlns:a16="http://schemas.microsoft.com/office/drawing/2014/main" id="{6F43B69C-DDAD-A9D4-9223-2530AF1AD50D}"/>
                  </a:ext>
                </a:extLst>
              </p:cNvPr>
              <p:cNvSpPr txBox="1">
                <a:spLocks noRot="1" noChangeAspect="1" noMove="1" noResize="1" noEditPoints="1" noAdjustHandles="1" noChangeArrowheads="1" noChangeShapeType="1" noTextEdit="1"/>
              </p:cNvSpPr>
              <p:nvPr/>
            </p:nvSpPr>
            <p:spPr>
              <a:xfrm>
                <a:off x="3419059" y="4122556"/>
                <a:ext cx="5585793" cy="1599156"/>
              </a:xfrm>
              <a:prstGeom prst="rect">
                <a:avLst/>
              </a:prstGeom>
              <a:blipFill>
                <a:blip r:embed="rId6"/>
                <a:stretch>
                  <a:fillRect l="-2402" t="-5323" b="-4563"/>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DD738E7F-59A3-B70A-34F0-FABAA81DF56B}"/>
              </a:ext>
            </a:extLst>
          </p:cNvPr>
          <p:cNvSpPr/>
          <p:nvPr/>
        </p:nvSpPr>
        <p:spPr>
          <a:xfrm>
            <a:off x="2679515" y="4096956"/>
            <a:ext cx="643601" cy="1624509"/>
          </a:xfrm>
          <a:prstGeom prst="leftBrace">
            <a:avLst/>
          </a:prstGeom>
          <a:ln>
            <a:solidFill>
              <a:srgbClr val="728FA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6" name="Titolo 1">
            <a:extLst>
              <a:ext uri="{FF2B5EF4-FFF2-40B4-BE49-F238E27FC236}">
                <a16:creationId xmlns:a16="http://schemas.microsoft.com/office/drawing/2014/main" id="{9D838CA3-EE4C-F8B5-1137-AF9511AF3DF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14</a:t>
            </a:r>
          </a:p>
        </p:txBody>
      </p:sp>
      <p:sp>
        <p:nvSpPr>
          <p:cNvPr id="4" name="Rectangle 3">
            <a:extLst>
              <a:ext uri="{FF2B5EF4-FFF2-40B4-BE49-F238E27FC236}">
                <a16:creationId xmlns:a16="http://schemas.microsoft.com/office/drawing/2014/main" id="{A954EF3E-45C7-A44A-9CDC-CC2EA2E4A44C}"/>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422426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p:sp>
        <p:nvSpPr>
          <p:cNvPr id="17" name="TextBox 16">
            <a:extLst>
              <a:ext uri="{FF2B5EF4-FFF2-40B4-BE49-F238E27FC236}">
                <a16:creationId xmlns:a16="http://schemas.microsoft.com/office/drawing/2014/main" id="{4773597F-F746-ED1B-DB14-D0A077518D76}"/>
              </a:ext>
            </a:extLst>
          </p:cNvPr>
          <p:cNvSpPr txBox="1"/>
          <p:nvPr/>
        </p:nvSpPr>
        <p:spPr>
          <a:xfrm>
            <a:off x="1823108" y="1687537"/>
            <a:ext cx="960199" cy="307777"/>
          </a:xfrm>
          <a:prstGeom prst="rect">
            <a:avLst/>
          </a:prstGeom>
          <a:noFill/>
        </p:spPr>
        <p:txBody>
          <a:bodyPr wrap="none" lIns="0" tIns="0" rIns="0" bIns="0" rtlCol="0">
            <a:spAutoFit/>
          </a:bodyPr>
          <a:lstStyle/>
          <a:p>
            <a:pPr algn="l"/>
            <a:r>
              <a:rPr lang="en-US" sz="2000" b="1" dirty="0"/>
              <a:t>Profile 1</a:t>
            </a:r>
          </a:p>
        </p:txBody>
      </p:sp>
      <p:sp>
        <p:nvSpPr>
          <p:cNvPr id="18" name="TextBox 17">
            <a:extLst>
              <a:ext uri="{FF2B5EF4-FFF2-40B4-BE49-F238E27FC236}">
                <a16:creationId xmlns:a16="http://schemas.microsoft.com/office/drawing/2014/main" id="{66DAFC03-4039-4015-1C95-910C44188AF3}"/>
              </a:ext>
            </a:extLst>
          </p:cNvPr>
          <p:cNvSpPr txBox="1"/>
          <p:nvPr/>
        </p:nvSpPr>
        <p:spPr>
          <a:xfrm>
            <a:off x="5748344" y="1687537"/>
            <a:ext cx="2184893" cy="307777"/>
          </a:xfrm>
          <a:prstGeom prst="rect">
            <a:avLst/>
          </a:prstGeom>
          <a:noFill/>
        </p:spPr>
        <p:txBody>
          <a:bodyPr wrap="none" lIns="0" tIns="0" rIns="0" bIns="0" rtlCol="0">
            <a:spAutoFit/>
          </a:bodyPr>
          <a:lstStyle/>
          <a:p>
            <a:pPr algn="l"/>
            <a:r>
              <a:rPr lang="en-US" sz="2000" b="1" dirty="0"/>
              <a:t>Standard Mission</a:t>
            </a:r>
          </a:p>
        </p:txBody>
      </p:sp>
      <p:sp>
        <p:nvSpPr>
          <p:cNvPr id="21" name="Titolo 1">
            <a:extLst>
              <a:ext uri="{FF2B5EF4-FFF2-40B4-BE49-F238E27FC236}">
                <a16:creationId xmlns:a16="http://schemas.microsoft.com/office/drawing/2014/main" id="{D0DB3FED-2D87-3C6A-E6C7-1036CF0C01C3}"/>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15</a:t>
            </a:r>
          </a:p>
        </p:txBody>
      </p:sp>
      <p:pic>
        <p:nvPicPr>
          <p:cNvPr id="9" name="Picture 8" descr="A graph of a number of missions&#10;&#10;Description automatically generated">
            <a:extLst>
              <a:ext uri="{FF2B5EF4-FFF2-40B4-BE49-F238E27FC236}">
                <a16:creationId xmlns:a16="http://schemas.microsoft.com/office/drawing/2014/main" id="{4159503D-9AEA-00D2-9F4B-2999C78B47FC}"/>
              </a:ext>
            </a:extLst>
          </p:cNvPr>
          <p:cNvPicPr>
            <a:picLocks noChangeAspect="1"/>
          </p:cNvPicPr>
          <p:nvPr/>
        </p:nvPicPr>
        <p:blipFill>
          <a:blip r:embed="rId2"/>
          <a:stretch>
            <a:fillRect/>
          </a:stretch>
        </p:blipFill>
        <p:spPr>
          <a:xfrm>
            <a:off x="34417" y="2152784"/>
            <a:ext cx="4537582" cy="3403187"/>
          </a:xfrm>
          <a:prstGeom prst="rect">
            <a:avLst/>
          </a:prstGeom>
        </p:spPr>
      </p:pic>
      <p:pic>
        <p:nvPicPr>
          <p:cNvPr id="11" name="Picture 10" descr="A graph showing a number of damage&#10;&#10;Description automatically generated">
            <a:extLst>
              <a:ext uri="{FF2B5EF4-FFF2-40B4-BE49-F238E27FC236}">
                <a16:creationId xmlns:a16="http://schemas.microsoft.com/office/drawing/2014/main" id="{01D6C036-34F4-D2B2-C31B-B2BBEAF70A08}"/>
              </a:ext>
            </a:extLst>
          </p:cNvPr>
          <p:cNvPicPr>
            <a:picLocks noChangeAspect="1"/>
          </p:cNvPicPr>
          <p:nvPr/>
        </p:nvPicPr>
        <p:blipFill>
          <a:blip r:embed="rId3"/>
          <a:stretch>
            <a:fillRect/>
          </a:stretch>
        </p:blipFill>
        <p:spPr>
          <a:xfrm>
            <a:off x="4571998" y="2152784"/>
            <a:ext cx="4537584" cy="3403188"/>
          </a:xfrm>
          <a:prstGeom prst="rect">
            <a:avLst/>
          </a:prstGeom>
        </p:spPr>
      </p:pic>
      <p:sp>
        <p:nvSpPr>
          <p:cNvPr id="3" name="Rectangle 2">
            <a:extLst>
              <a:ext uri="{FF2B5EF4-FFF2-40B4-BE49-F238E27FC236}">
                <a16:creationId xmlns:a16="http://schemas.microsoft.com/office/drawing/2014/main" id="{C2D85911-9D14-E471-C608-3437C98B44A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69882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1</a:t>
              </a:r>
            </a:p>
            <a:p>
              <a:r>
                <a:rPr lang="it-IT" sz="2800" dirty="0">
                  <a:latin typeface="DM Sans 14pt SemiBold" pitchFamily="2" charset="0"/>
                </a:rPr>
                <a:t>Task 1.5</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2</a:t>
              </a:r>
            </a:p>
            <a:p>
              <a:pPr algn="l"/>
              <a:r>
                <a:rPr lang="en-US" sz="2800" dirty="0">
                  <a:solidFill>
                    <a:schemeClr val="bg1"/>
                  </a:solidFill>
                  <a:latin typeface="DM Sans 14pt SemiBold" pitchFamily="2" charset="0"/>
                </a:rPr>
                <a:t>2.3</a:t>
              </a:r>
            </a:p>
          </p:txBody>
        </p:sp>
      </p:grpSp>
      <p:sp>
        <p:nvSpPr>
          <p:cNvPr id="17" name="TextBox 16">
            <a:extLst>
              <a:ext uri="{FF2B5EF4-FFF2-40B4-BE49-F238E27FC236}">
                <a16:creationId xmlns:a16="http://schemas.microsoft.com/office/drawing/2014/main" id="{4773597F-F746-ED1B-DB14-D0A077518D76}"/>
              </a:ext>
            </a:extLst>
          </p:cNvPr>
          <p:cNvSpPr txBox="1"/>
          <p:nvPr/>
        </p:nvSpPr>
        <p:spPr>
          <a:xfrm>
            <a:off x="1823109" y="2015524"/>
            <a:ext cx="960199" cy="307777"/>
          </a:xfrm>
          <a:prstGeom prst="rect">
            <a:avLst/>
          </a:prstGeom>
          <a:noFill/>
        </p:spPr>
        <p:txBody>
          <a:bodyPr wrap="none" lIns="0" tIns="0" rIns="0" bIns="0" rtlCol="0">
            <a:spAutoFit/>
          </a:bodyPr>
          <a:lstStyle/>
          <a:p>
            <a:pPr algn="l"/>
            <a:r>
              <a:rPr lang="en-US" sz="2000" b="1" dirty="0"/>
              <a:t>Profile 1</a:t>
            </a:r>
          </a:p>
        </p:txBody>
      </p:sp>
      <p:sp>
        <p:nvSpPr>
          <p:cNvPr id="18" name="TextBox 17">
            <a:extLst>
              <a:ext uri="{FF2B5EF4-FFF2-40B4-BE49-F238E27FC236}">
                <a16:creationId xmlns:a16="http://schemas.microsoft.com/office/drawing/2014/main" id="{66DAFC03-4039-4015-1C95-910C44188AF3}"/>
              </a:ext>
            </a:extLst>
          </p:cNvPr>
          <p:cNvSpPr txBox="1"/>
          <p:nvPr/>
        </p:nvSpPr>
        <p:spPr>
          <a:xfrm>
            <a:off x="5748344" y="2015523"/>
            <a:ext cx="2184893" cy="307777"/>
          </a:xfrm>
          <a:prstGeom prst="rect">
            <a:avLst/>
          </a:prstGeom>
          <a:noFill/>
        </p:spPr>
        <p:txBody>
          <a:bodyPr wrap="none" lIns="0" tIns="0" rIns="0" bIns="0" rtlCol="0">
            <a:spAutoFit/>
          </a:bodyPr>
          <a:lstStyle/>
          <a:p>
            <a:pPr algn="l"/>
            <a:r>
              <a:rPr lang="en-US" sz="2000" b="1" dirty="0"/>
              <a:t>Standard Mission</a:t>
            </a:r>
          </a:p>
        </p:txBody>
      </p:sp>
      <p:pic>
        <p:nvPicPr>
          <p:cNvPr id="4" name="Picture 3" descr="A graph with a line&#10;&#10;Description automatically generated">
            <a:extLst>
              <a:ext uri="{FF2B5EF4-FFF2-40B4-BE49-F238E27FC236}">
                <a16:creationId xmlns:a16="http://schemas.microsoft.com/office/drawing/2014/main" id="{F23E60B9-4D03-69CC-2871-C9724B87AC02}"/>
              </a:ext>
            </a:extLst>
          </p:cNvPr>
          <p:cNvPicPr>
            <a:picLocks noChangeAspect="1"/>
          </p:cNvPicPr>
          <p:nvPr/>
        </p:nvPicPr>
        <p:blipFill>
          <a:blip r:embed="rId2"/>
          <a:stretch>
            <a:fillRect/>
          </a:stretch>
        </p:blipFill>
        <p:spPr>
          <a:xfrm>
            <a:off x="4572000" y="2550352"/>
            <a:ext cx="4537583" cy="3403187"/>
          </a:xfrm>
          <a:prstGeom prst="rect">
            <a:avLst/>
          </a:prstGeom>
        </p:spPr>
      </p:pic>
      <p:pic>
        <p:nvPicPr>
          <p:cNvPr id="9" name="Picture 8" descr="A graph with a line&#10;&#10;Description automatically generated">
            <a:extLst>
              <a:ext uri="{FF2B5EF4-FFF2-40B4-BE49-F238E27FC236}">
                <a16:creationId xmlns:a16="http://schemas.microsoft.com/office/drawing/2014/main" id="{9019ECED-BB88-1FC3-4F03-58921A9DB45C}"/>
              </a:ext>
            </a:extLst>
          </p:cNvPr>
          <p:cNvPicPr>
            <a:picLocks noChangeAspect="1"/>
          </p:cNvPicPr>
          <p:nvPr/>
        </p:nvPicPr>
        <p:blipFill>
          <a:blip r:embed="rId3"/>
          <a:stretch>
            <a:fillRect/>
          </a:stretch>
        </p:blipFill>
        <p:spPr>
          <a:xfrm>
            <a:off x="34417" y="2550351"/>
            <a:ext cx="4537583" cy="3403187"/>
          </a:xfrm>
          <a:prstGeom prst="rect">
            <a:avLst/>
          </a:prstGeom>
        </p:spPr>
      </p:pic>
      <p:sp>
        <p:nvSpPr>
          <p:cNvPr id="14" name="TextBox 13">
            <a:extLst>
              <a:ext uri="{FF2B5EF4-FFF2-40B4-BE49-F238E27FC236}">
                <a16:creationId xmlns:a16="http://schemas.microsoft.com/office/drawing/2014/main" id="{E34AFCAD-B8B9-0823-C880-53C6CE54AE78}"/>
              </a:ext>
            </a:extLst>
          </p:cNvPr>
          <p:cNvSpPr txBox="1"/>
          <p:nvPr/>
        </p:nvSpPr>
        <p:spPr>
          <a:xfrm>
            <a:off x="3928394" y="1506277"/>
            <a:ext cx="1287212" cy="307777"/>
          </a:xfrm>
          <a:prstGeom prst="rect">
            <a:avLst/>
          </a:prstGeom>
          <a:noFill/>
        </p:spPr>
        <p:txBody>
          <a:bodyPr wrap="none" lIns="0" tIns="0" rIns="0" bIns="0" rtlCol="0">
            <a:spAutoFit/>
          </a:bodyPr>
          <a:lstStyle/>
          <a:p>
            <a:pPr algn="l"/>
            <a:r>
              <a:rPr lang="en-US" sz="2000" b="1" dirty="0"/>
              <a:t>Validation</a:t>
            </a:r>
          </a:p>
        </p:txBody>
      </p:sp>
      <p:sp>
        <p:nvSpPr>
          <p:cNvPr id="15" name="Titolo 1">
            <a:extLst>
              <a:ext uri="{FF2B5EF4-FFF2-40B4-BE49-F238E27FC236}">
                <a16:creationId xmlns:a16="http://schemas.microsoft.com/office/drawing/2014/main" id="{9D5E3674-D72E-4FE7-9B2E-BBA4336BC47F}"/>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16</a:t>
            </a:r>
          </a:p>
        </p:txBody>
      </p:sp>
      <p:sp>
        <p:nvSpPr>
          <p:cNvPr id="3" name="Rectangle 2">
            <a:extLst>
              <a:ext uri="{FF2B5EF4-FFF2-40B4-BE49-F238E27FC236}">
                <a16:creationId xmlns:a16="http://schemas.microsoft.com/office/drawing/2014/main" id="{F34CC06C-109E-AFB2-2668-B9FACABF04F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363224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229024"/>
            <a:ext cx="8487611" cy="1969770"/>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a:t>
            </a:r>
            <a:r>
              <a:rPr lang="el-GR" sz="4000" dirty="0">
                <a:solidFill>
                  <a:schemeClr val="bg1"/>
                </a:solidFill>
                <a:latin typeface="DM Sans 14pt ExtraBold" pitchFamily="2" charset="0"/>
              </a:rPr>
              <a:t>2</a:t>
            </a:r>
            <a:endParaRPr lang="en-US" sz="4000" dirty="0">
              <a:solidFill>
                <a:schemeClr val="bg1"/>
              </a:solidFill>
              <a:latin typeface="DM Sans 14pt ExtraBold" pitchFamily="2" charset="0"/>
            </a:endParaRPr>
          </a:p>
          <a:p>
            <a:pPr algn="ctr"/>
            <a:r>
              <a:rPr lang="it-IT" sz="4000" dirty="0">
                <a:solidFill>
                  <a:schemeClr val="bg1"/>
                </a:solidFill>
                <a:latin typeface="DM Sans 14pt ExtraBold" pitchFamily="2" charset="0"/>
              </a:rPr>
              <a:t>Deterministic Damage Tolerance Assessment</a:t>
            </a:r>
          </a:p>
        </p:txBody>
      </p:sp>
    </p:spTree>
    <p:extLst>
      <p:ext uri="{BB962C8B-B14F-4D97-AF65-F5344CB8AC3E}">
        <p14:creationId xmlns:p14="http://schemas.microsoft.com/office/powerpoint/2010/main" val="3187640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p:sp>
        <p:nvSpPr>
          <p:cNvPr id="2" name="TextBox 1">
            <a:extLst>
              <a:ext uri="{FF2B5EF4-FFF2-40B4-BE49-F238E27FC236}">
                <a16:creationId xmlns:a16="http://schemas.microsoft.com/office/drawing/2014/main" id="{9A5A4DC1-9F9E-39FE-1F41-EC459FB4CB89}"/>
              </a:ext>
            </a:extLst>
          </p:cNvPr>
          <p:cNvSpPr txBox="1"/>
          <p:nvPr/>
        </p:nvSpPr>
        <p:spPr>
          <a:xfrm>
            <a:off x="236340" y="1588700"/>
            <a:ext cx="6827190" cy="276999"/>
          </a:xfrm>
          <a:prstGeom prst="rect">
            <a:avLst/>
          </a:prstGeom>
          <a:noFill/>
        </p:spPr>
        <p:txBody>
          <a:bodyPr wrap="none" lIns="0" tIns="0" rIns="0" bIns="0" rtlCol="0">
            <a:spAutoFit/>
          </a:bodyPr>
          <a:lstStyle/>
          <a:p>
            <a:pPr algn="l"/>
            <a:r>
              <a:rPr lang="en-US" dirty="0"/>
              <a:t>Determine the critical crack size for the following configurations:</a:t>
            </a:r>
          </a:p>
        </p:txBody>
      </p:sp>
      <p:grpSp>
        <p:nvGrpSpPr>
          <p:cNvPr id="16" name="Group 15">
            <a:extLst>
              <a:ext uri="{FF2B5EF4-FFF2-40B4-BE49-F238E27FC236}">
                <a16:creationId xmlns:a16="http://schemas.microsoft.com/office/drawing/2014/main" id="{D0118884-D367-8A91-31AD-967DBC283A29}"/>
              </a:ext>
            </a:extLst>
          </p:cNvPr>
          <p:cNvGrpSpPr/>
          <p:nvPr/>
        </p:nvGrpSpPr>
        <p:grpSpPr>
          <a:xfrm>
            <a:off x="96496" y="2453232"/>
            <a:ext cx="8908356" cy="2187195"/>
            <a:chOff x="96496" y="2259861"/>
            <a:chExt cx="8908356" cy="2187195"/>
          </a:xfrm>
        </p:grpSpPr>
        <p:pic>
          <p:nvPicPr>
            <p:cNvPr id="4" name="Picture 3">
              <a:extLst>
                <a:ext uri="{FF2B5EF4-FFF2-40B4-BE49-F238E27FC236}">
                  <a16:creationId xmlns:a16="http://schemas.microsoft.com/office/drawing/2014/main" id="{644C2605-5BC5-703B-CC44-5C3DA9ACC909}"/>
                </a:ext>
              </a:extLst>
            </p:cNvPr>
            <p:cNvPicPr>
              <a:picLocks noChangeAspect="1"/>
            </p:cNvPicPr>
            <p:nvPr/>
          </p:nvPicPr>
          <p:blipFill rotWithShape="1">
            <a:blip r:embed="rId2"/>
            <a:srcRect b="4680"/>
            <a:stretch/>
          </p:blipFill>
          <p:spPr>
            <a:xfrm>
              <a:off x="96496" y="2287122"/>
              <a:ext cx="4058630" cy="1503410"/>
            </a:xfrm>
            <a:prstGeom prst="rect">
              <a:avLst/>
            </a:prstGeom>
          </p:spPr>
        </p:pic>
        <p:pic>
          <p:nvPicPr>
            <p:cNvPr id="6" name="Picture 5">
              <a:extLst>
                <a:ext uri="{FF2B5EF4-FFF2-40B4-BE49-F238E27FC236}">
                  <a16:creationId xmlns:a16="http://schemas.microsoft.com/office/drawing/2014/main" id="{5AFE575A-698E-DA58-BFCB-C19BD8805951}"/>
                </a:ext>
              </a:extLst>
            </p:cNvPr>
            <p:cNvPicPr>
              <a:picLocks noChangeAspect="1"/>
            </p:cNvPicPr>
            <p:nvPr/>
          </p:nvPicPr>
          <p:blipFill>
            <a:blip r:embed="rId3"/>
            <a:stretch>
              <a:fillRect/>
            </a:stretch>
          </p:blipFill>
          <p:spPr>
            <a:xfrm>
              <a:off x="4477955" y="2259861"/>
              <a:ext cx="4526897" cy="1676867"/>
            </a:xfrm>
            <a:prstGeom prst="rect">
              <a:avLst/>
            </a:prstGeom>
          </p:spPr>
        </p:pic>
        <p:sp>
          <p:nvSpPr>
            <p:cNvPr id="7" name="TextBox 6">
              <a:extLst>
                <a:ext uri="{FF2B5EF4-FFF2-40B4-BE49-F238E27FC236}">
                  <a16:creationId xmlns:a16="http://schemas.microsoft.com/office/drawing/2014/main" id="{1564F72D-CDCF-D6ED-0D7C-6C2C71F7C370}"/>
                </a:ext>
              </a:extLst>
            </p:cNvPr>
            <p:cNvSpPr txBox="1"/>
            <p:nvPr/>
          </p:nvSpPr>
          <p:spPr>
            <a:xfrm>
              <a:off x="5819915" y="3893058"/>
              <a:ext cx="2680221" cy="553998"/>
            </a:xfrm>
            <a:prstGeom prst="rect">
              <a:avLst/>
            </a:prstGeom>
            <a:noFill/>
          </p:spPr>
          <p:txBody>
            <a:bodyPr wrap="none" lIns="0" tIns="0" rIns="0" bIns="0" rtlCol="0">
              <a:spAutoFit/>
            </a:bodyPr>
            <a:lstStyle/>
            <a:p>
              <a:pPr algn="ctr"/>
              <a:r>
                <a:rPr lang="en-US" dirty="0"/>
                <a:t>Approximated as a plate </a:t>
              </a:r>
            </a:p>
            <a:p>
              <a:pPr algn="ctr"/>
              <a:r>
                <a:rPr lang="en-US" dirty="0"/>
                <a:t>with a middle crack</a:t>
              </a:r>
            </a:p>
          </p:txBody>
        </p:sp>
        <p:sp>
          <p:nvSpPr>
            <p:cNvPr id="8" name="TextBox 7">
              <a:extLst>
                <a:ext uri="{FF2B5EF4-FFF2-40B4-BE49-F238E27FC236}">
                  <a16:creationId xmlns:a16="http://schemas.microsoft.com/office/drawing/2014/main" id="{1ED74723-540E-F58B-E7D8-D039C2079010}"/>
                </a:ext>
              </a:extLst>
            </p:cNvPr>
            <p:cNvSpPr txBox="1"/>
            <p:nvPr/>
          </p:nvSpPr>
          <p:spPr>
            <a:xfrm>
              <a:off x="399675" y="3893058"/>
              <a:ext cx="4268821" cy="553998"/>
            </a:xfrm>
            <a:prstGeom prst="rect">
              <a:avLst/>
            </a:prstGeom>
            <a:noFill/>
          </p:spPr>
          <p:txBody>
            <a:bodyPr wrap="square" lIns="0" tIns="0" rIns="0" bIns="0" rtlCol="0">
              <a:spAutoFit/>
            </a:bodyPr>
            <a:lstStyle/>
            <a:p>
              <a:pPr algn="ctr"/>
              <a:r>
                <a:rPr lang="en-US" dirty="0"/>
                <a:t>Approximated as a circumferential through-wall crack</a:t>
              </a:r>
            </a:p>
          </p:txBody>
        </p:sp>
      </p:grpSp>
      <p:sp>
        <p:nvSpPr>
          <p:cNvPr id="15" name="TextBox 14">
            <a:extLst>
              <a:ext uri="{FF2B5EF4-FFF2-40B4-BE49-F238E27FC236}">
                <a16:creationId xmlns:a16="http://schemas.microsoft.com/office/drawing/2014/main" id="{2B9222CF-6506-E6D3-04C1-46606BB3D16F}"/>
              </a:ext>
            </a:extLst>
          </p:cNvPr>
          <p:cNvSpPr txBox="1"/>
          <p:nvPr/>
        </p:nvSpPr>
        <p:spPr>
          <a:xfrm>
            <a:off x="236340" y="5227959"/>
            <a:ext cx="8768512" cy="553998"/>
          </a:xfrm>
          <a:prstGeom prst="rect">
            <a:avLst/>
          </a:prstGeom>
          <a:noFill/>
        </p:spPr>
        <p:txBody>
          <a:bodyPr wrap="square" lIns="0" tIns="0" rIns="0" bIns="0" rtlCol="0">
            <a:spAutoFit/>
          </a:bodyPr>
          <a:lstStyle/>
          <a:p>
            <a:pPr algn="l"/>
            <a:r>
              <a:rPr lang="en-US" dirty="0"/>
              <a:t>The maximum stress of Profile 3 is used for the determination of the critical crack size, which corresponds to a bending moment of 70 kNm.</a:t>
            </a:r>
          </a:p>
        </p:txBody>
      </p:sp>
      <p:sp>
        <p:nvSpPr>
          <p:cNvPr id="3" name="Titolo 1">
            <a:extLst>
              <a:ext uri="{FF2B5EF4-FFF2-40B4-BE49-F238E27FC236}">
                <a16:creationId xmlns:a16="http://schemas.microsoft.com/office/drawing/2014/main" id="{7DB0BE33-6E13-63AF-1E49-D6F9B3F7D175}"/>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18</a:t>
            </a:r>
          </a:p>
        </p:txBody>
      </p:sp>
      <p:sp>
        <p:nvSpPr>
          <p:cNvPr id="5" name="Rectangle 4">
            <a:extLst>
              <a:ext uri="{FF2B5EF4-FFF2-40B4-BE49-F238E27FC236}">
                <a16:creationId xmlns:a16="http://schemas.microsoft.com/office/drawing/2014/main" id="{636B13A1-4B77-840A-9AD1-C8BD73CC13E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557833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E1C3A29-ECBA-4591-D709-E07151C242E7}"/>
                  </a:ext>
                </a:extLst>
              </p:cNvPr>
              <p:cNvSpPr txBox="1"/>
              <p:nvPr/>
            </p:nvSpPr>
            <p:spPr>
              <a:xfrm>
                <a:off x="236340" y="1471202"/>
                <a:ext cx="8768513" cy="3777316"/>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Assume a maximum crack size and create an equispaced array.</a:t>
                </a:r>
              </a:p>
              <a:p>
                <a:pPr marL="342900" indent="-342900" algn="just">
                  <a:buFont typeface="+mj-lt"/>
                  <a:buAutoNum type="arabicPeriod"/>
                </a:pPr>
                <a:r>
                  <a:rPr lang="en-US" sz="1600" dirty="0"/>
                  <a:t>Define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𝐼𝐶</m:t>
                        </m:r>
                      </m:sub>
                    </m:sSub>
                  </m:oMath>
                </a14:m>
                <a:r>
                  <a:rPr lang="en-US" sz="1600" dirty="0"/>
                  <a:t> and </a:t>
                </a:r>
                <a14:m>
                  <m:oMath xmlns:m="http://schemas.openxmlformats.org/officeDocument/2006/math">
                    <m:r>
                      <a:rPr lang="en-US" sz="1600" b="0" i="1" smtClean="0">
                        <a:latin typeface="Cambria Math" panose="02040503050406030204" pitchFamily="18" charset="0"/>
                      </a:rPr>
                      <m:t>𝐿</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𝑚𝑎𝑥</m:t>
                        </m:r>
                      </m:sub>
                    </m:sSub>
                  </m:oMath>
                </a14:m>
                <a:r>
                  <a:rPr lang="en-US" sz="1600" dirty="0"/>
                  <a:t> (from material data).</a:t>
                </a:r>
              </a:p>
              <a:p>
                <a:pPr marL="342900" indent="-342900" algn="just">
                  <a:buFont typeface="+mj-lt"/>
                  <a:buAutoNum type="arabicPeriod"/>
                </a:pPr>
                <a:r>
                  <a:rPr lang="en-US" sz="1600" dirty="0"/>
                  <a:t>Calculate the ligament yielding factor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oMath>
                </a14:m>
                <a:r>
                  <a:rPr lang="en-US" sz="1600" dirty="0"/>
                  <a:t> and the stress intensity factor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m:t>
                        </m:r>
                      </m:sub>
                    </m:sSub>
                  </m:oMath>
                </a14:m>
                <a:r>
                  <a:rPr lang="en-US" sz="1600" dirty="0"/>
                  <a:t> for each crack size. For Configuration 2, the procedure is straightforward, while for Configuration 1, for each crack size the parameter </a:t>
                </a:r>
                <a:r>
                  <a:rPr lang="el-GR" sz="1600" dirty="0"/>
                  <a:t>λ </a:t>
                </a:r>
                <a:r>
                  <a:rPr lang="en-US" sz="1600" dirty="0"/>
                  <a:t>must be calculated and then the parameters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3</m:t>
                        </m:r>
                      </m:sub>
                    </m:sSub>
                  </m:oMath>
                </a14:m>
                <a:r>
                  <a:rPr lang="en-US" sz="1600" dirty="0"/>
                  <a:t> and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4</m:t>
                        </m:r>
                      </m:sub>
                    </m:sSub>
                  </m:oMath>
                </a14:m>
                <a:r>
                  <a:rPr lang="en-US" sz="1600" dirty="0"/>
                  <a:t> are interpolated to calculate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m:t>
                        </m:r>
                      </m:sub>
                    </m:sSub>
                  </m:oMath>
                </a14:m>
                <a:r>
                  <a:rPr lang="en-US" sz="1600" dirty="0"/>
                  <a:t>.</a:t>
                </a:r>
              </a:p>
              <a:p>
                <a:pPr marL="342900" indent="-342900" algn="just">
                  <a:buFont typeface="+mj-lt"/>
                  <a:buAutoNum type="arabicPeriod"/>
                </a:pPr>
                <a:r>
                  <a:rPr lang="en-US" sz="1600" dirty="0"/>
                  <a:t>Calculate the correction factor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e>
                    </m:d>
                  </m:oMath>
                </a14:m>
                <a:r>
                  <a:rPr lang="en-US" sz="1600" dirty="0"/>
                  <a:t> for ligament yielding for each crack size using the continuous yielding option (the code gives the option to calculate the plateau option also). </a:t>
                </a:r>
              </a:p>
              <a:p>
                <a:pPr marL="342900" indent="-342900" algn="just">
                  <a:buFont typeface="+mj-lt"/>
                  <a:buAutoNum type="arabicPeriod"/>
                </a:pPr>
                <a:r>
                  <a:rPr lang="en-US" sz="1600" dirty="0"/>
                  <a:t>The critical crack size for each configuration is the smallest value between: Instability (when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𝐽</m:t>
                        </m:r>
                      </m:sub>
                    </m:sSub>
                  </m:oMath>
                </a14:m>
                <a:r>
                  <a:rPr lang="en-US" sz="1600" dirty="0"/>
                  <a:t> reached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𝐾</m:t>
                        </m:r>
                      </m:e>
                      <m:sub>
                        <m:r>
                          <a:rPr lang="en-US" sz="1600" b="0" i="1" smtClean="0">
                            <a:latin typeface="Cambria Math" panose="02040503050406030204" pitchFamily="18" charset="0"/>
                          </a:rPr>
                          <m:t>𝐼𝐶</m:t>
                        </m:r>
                      </m:sub>
                    </m:sSub>
                  </m:oMath>
                </a14:m>
                <a:r>
                  <a:rPr lang="en-US" sz="1600" dirty="0"/>
                  <a:t>) and plastic collapse (when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r>
                          <a:rPr lang="en-US" sz="1600" b="0" i="1" smtClean="0">
                            <a:latin typeface="Cambria Math" panose="02040503050406030204" pitchFamily="18" charset="0"/>
                          </a:rPr>
                          <m:t>𝑟</m:t>
                        </m:r>
                      </m:sub>
                    </m:sSub>
                  </m:oMath>
                </a14:m>
                <a:r>
                  <a:rPr lang="en-US" sz="1600" dirty="0"/>
                  <a:t> reaches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𝐿</m:t>
                        </m:r>
                      </m:e>
                      <m: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𝑚𝑎𝑥</m:t>
                            </m:r>
                          </m:sub>
                        </m:sSub>
                      </m:sub>
                    </m:sSub>
                  </m:oMath>
                </a14:m>
                <a:r>
                  <a:rPr lang="en-US" sz="1600" dirty="0"/>
                  <a:t>)</a:t>
                </a:r>
                <a:r>
                  <a:rPr lang="el-GR" sz="1600" dirty="0"/>
                  <a:t>. </a:t>
                </a:r>
                <a:r>
                  <a:rPr lang="en-US" sz="1600" dirty="0"/>
                  <a:t>The critical crack size of the part is the smallest value between the two configurations.</a:t>
                </a:r>
              </a:p>
              <a:p>
                <a:pPr marL="342900" indent="-342900">
                  <a:buFont typeface="+mj-lt"/>
                  <a:buAutoNum type="arabicPeriod"/>
                </a:pPr>
                <a:endParaRPr lang="el-GR" sz="1600" dirty="0"/>
              </a:p>
            </p:txBody>
          </p:sp>
        </mc:Choice>
        <mc:Fallback xmlns="">
          <p:sp>
            <p:nvSpPr>
              <p:cNvPr id="3" name="TextBox 2">
                <a:extLst>
                  <a:ext uri="{FF2B5EF4-FFF2-40B4-BE49-F238E27FC236}">
                    <a16:creationId xmlns:a16="http://schemas.microsoft.com/office/drawing/2014/main" id="{5E1C3A29-ECBA-4591-D709-E07151C242E7}"/>
                  </a:ext>
                </a:extLst>
              </p:cNvPr>
              <p:cNvSpPr txBox="1">
                <a:spLocks noRot="1" noChangeAspect="1" noMove="1" noResize="1" noEditPoints="1" noAdjustHandles="1" noChangeArrowheads="1" noChangeShapeType="1" noTextEdit="1"/>
              </p:cNvSpPr>
              <p:nvPr/>
            </p:nvSpPr>
            <p:spPr>
              <a:xfrm>
                <a:off x="236340" y="1471202"/>
                <a:ext cx="8768513" cy="3777316"/>
              </a:xfrm>
              <a:prstGeom prst="rect">
                <a:avLst/>
              </a:prstGeom>
              <a:blipFill>
                <a:blip r:embed="rId2"/>
                <a:stretch>
                  <a:fillRect l="-1669" t="-2097" r="-139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544A1C2D-8516-2BDE-E9B7-C56CA36D639C}"/>
              </a:ext>
            </a:extLst>
          </p:cNvPr>
          <p:cNvPicPr>
            <a:picLocks noChangeAspect="1"/>
          </p:cNvPicPr>
          <p:nvPr/>
        </p:nvPicPr>
        <p:blipFill>
          <a:blip r:embed="rId3"/>
          <a:stretch>
            <a:fillRect/>
          </a:stretch>
        </p:blipFill>
        <p:spPr>
          <a:xfrm>
            <a:off x="1427018" y="5130445"/>
            <a:ext cx="6289964" cy="769218"/>
          </a:xfrm>
          <a:prstGeom prst="rect">
            <a:avLst/>
          </a:prstGeom>
        </p:spPr>
      </p:pic>
      <p:sp>
        <p:nvSpPr>
          <p:cNvPr id="2" name="Titolo 1">
            <a:extLst>
              <a:ext uri="{FF2B5EF4-FFF2-40B4-BE49-F238E27FC236}">
                <a16:creationId xmlns:a16="http://schemas.microsoft.com/office/drawing/2014/main" id="{2E8617B1-412C-3F0F-4C1B-BD710438CA4C}"/>
              </a:ext>
            </a:extLst>
          </p:cNvPr>
          <p:cNvSpPr txBox="1">
            <a:spLocks/>
          </p:cNvSpPr>
          <p:nvPr/>
        </p:nvSpPr>
        <p:spPr>
          <a:xfrm>
            <a:off x="8633260" y="605937"/>
            <a:ext cx="501860"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19</a:t>
            </a:r>
          </a:p>
        </p:txBody>
      </p:sp>
      <p:sp>
        <p:nvSpPr>
          <p:cNvPr id="4" name="Rectangle 3">
            <a:extLst>
              <a:ext uri="{FF2B5EF4-FFF2-40B4-BE49-F238E27FC236}">
                <a16:creationId xmlns:a16="http://schemas.microsoft.com/office/drawing/2014/main" id="{FC8B0A6D-2C5B-BDBC-0BD6-196770AD608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506201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55608" y="560109"/>
            <a:ext cx="6770648" cy="471712"/>
          </a:xfrm>
        </p:spPr>
        <p:txBody>
          <a:bodyPr lIns="0" tIns="0" rIns="0" bIns="0">
            <a:noAutofit/>
          </a:bodyPr>
          <a:lstStyle/>
          <a:p>
            <a:r>
              <a:rPr lang="it-IT" sz="2800" dirty="0">
                <a:latin typeface="DM Sans 14pt SemiBold" pitchFamily="2" charset="0"/>
              </a:rPr>
              <a:t>Contents</a:t>
            </a:r>
          </a:p>
        </p:txBody>
      </p:sp>
      <p:grpSp>
        <p:nvGrpSpPr>
          <p:cNvPr id="14" name="Group 13">
            <a:extLst>
              <a:ext uri="{FF2B5EF4-FFF2-40B4-BE49-F238E27FC236}">
                <a16:creationId xmlns:a16="http://schemas.microsoft.com/office/drawing/2014/main" id="{173EC2DB-E052-DDE4-485C-7AB304A41E6E}"/>
              </a:ext>
            </a:extLst>
          </p:cNvPr>
          <p:cNvGrpSpPr/>
          <p:nvPr/>
        </p:nvGrpSpPr>
        <p:grpSpPr>
          <a:xfrm>
            <a:off x="355607" y="2537283"/>
            <a:ext cx="3002367" cy="454935"/>
            <a:chOff x="261031" y="2267222"/>
            <a:chExt cx="3002367" cy="454935"/>
          </a:xfrm>
        </p:grpSpPr>
        <p:sp>
          <p:nvSpPr>
            <p:cNvPr id="18" name="TextBox 17">
              <a:extLst>
                <a:ext uri="{FF2B5EF4-FFF2-40B4-BE49-F238E27FC236}">
                  <a16:creationId xmlns:a16="http://schemas.microsoft.com/office/drawing/2014/main" id="{19BE13B9-5D86-0CC3-2FD7-A85B27134ED5}"/>
                </a:ext>
              </a:extLst>
            </p:cNvPr>
            <p:cNvSpPr txBox="1"/>
            <p:nvPr/>
          </p:nvSpPr>
          <p:spPr>
            <a:xfrm>
              <a:off x="1629617" y="2310023"/>
              <a:ext cx="1633781" cy="369332"/>
            </a:xfrm>
            <a:prstGeom prst="rect">
              <a:avLst/>
            </a:prstGeom>
            <a:noFill/>
          </p:spPr>
          <p:txBody>
            <a:bodyPr wrap="none" rtlCol="0">
              <a:spAutoFit/>
            </a:bodyPr>
            <a:lstStyle/>
            <a:p>
              <a:r>
                <a:rPr lang="en-US" dirty="0">
                  <a:latin typeface="DM Sans 14pt" pitchFamily="2" charset="0"/>
                </a:rPr>
                <a:t>Results: Part 1</a:t>
              </a:r>
            </a:p>
          </p:txBody>
        </p:sp>
        <p:sp>
          <p:nvSpPr>
            <p:cNvPr id="181" name="Oval 180">
              <a:extLst>
                <a:ext uri="{FF2B5EF4-FFF2-40B4-BE49-F238E27FC236}">
                  <a16:creationId xmlns:a16="http://schemas.microsoft.com/office/drawing/2014/main" id="{6A3FCF15-D292-D1F2-3201-FC334D05300B}"/>
                </a:ext>
              </a:extLst>
            </p:cNvPr>
            <p:cNvSpPr/>
            <p:nvPr/>
          </p:nvSpPr>
          <p:spPr>
            <a:xfrm>
              <a:off x="261031" y="2267222"/>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02</a:t>
              </a:r>
            </a:p>
          </p:txBody>
        </p:sp>
      </p:grpSp>
      <p:grpSp>
        <p:nvGrpSpPr>
          <p:cNvPr id="13" name="Group 12">
            <a:extLst>
              <a:ext uri="{FF2B5EF4-FFF2-40B4-BE49-F238E27FC236}">
                <a16:creationId xmlns:a16="http://schemas.microsoft.com/office/drawing/2014/main" id="{01E357D8-B8E0-729D-39D3-7B5FB1B96576}"/>
              </a:ext>
            </a:extLst>
          </p:cNvPr>
          <p:cNvGrpSpPr/>
          <p:nvPr/>
        </p:nvGrpSpPr>
        <p:grpSpPr>
          <a:xfrm>
            <a:off x="355609" y="3358401"/>
            <a:ext cx="5817337" cy="546662"/>
            <a:chOff x="261031" y="2889770"/>
            <a:chExt cx="5817337" cy="546662"/>
          </a:xfrm>
        </p:grpSpPr>
        <p:sp>
          <p:nvSpPr>
            <p:cNvPr id="166" name="TextBox 165">
              <a:extLst>
                <a:ext uri="{FF2B5EF4-FFF2-40B4-BE49-F238E27FC236}">
                  <a16:creationId xmlns:a16="http://schemas.microsoft.com/office/drawing/2014/main" id="{F9C77F3D-2B0B-2424-7FA5-5EDB2D6486A7}"/>
                </a:ext>
              </a:extLst>
            </p:cNvPr>
            <p:cNvSpPr txBox="1"/>
            <p:nvPr/>
          </p:nvSpPr>
          <p:spPr>
            <a:xfrm>
              <a:off x="5602119" y="2889770"/>
              <a:ext cx="476249" cy="369332"/>
            </a:xfrm>
            <a:prstGeom prst="rect">
              <a:avLst/>
            </a:prstGeom>
            <a:noFill/>
          </p:spPr>
          <p:txBody>
            <a:bodyPr wrap="square" rtlCol="0">
              <a:spAutoFit/>
            </a:bodyPr>
            <a:lstStyle/>
            <a:p>
              <a:r>
                <a:rPr lang="en-US" dirty="0">
                  <a:solidFill>
                    <a:schemeClr val="bg1"/>
                  </a:solidFill>
                  <a:latin typeface="DM Sans 14pt ExtraBold" pitchFamily="2" charset="0"/>
                </a:rPr>
                <a:t>01</a:t>
              </a:r>
            </a:p>
          </p:txBody>
        </p:sp>
        <p:sp>
          <p:nvSpPr>
            <p:cNvPr id="20" name="TextBox 19">
              <a:extLst>
                <a:ext uri="{FF2B5EF4-FFF2-40B4-BE49-F238E27FC236}">
                  <a16:creationId xmlns:a16="http://schemas.microsoft.com/office/drawing/2014/main" id="{98B0CE14-1087-A90F-48FB-1167CF0F308B}"/>
                </a:ext>
              </a:extLst>
            </p:cNvPr>
            <p:cNvSpPr txBox="1"/>
            <p:nvPr/>
          </p:nvSpPr>
          <p:spPr>
            <a:xfrm>
              <a:off x="1629617" y="3020217"/>
              <a:ext cx="1694695" cy="369332"/>
            </a:xfrm>
            <a:prstGeom prst="rect">
              <a:avLst/>
            </a:prstGeom>
            <a:noFill/>
          </p:spPr>
          <p:txBody>
            <a:bodyPr wrap="none" rtlCol="0">
              <a:spAutoFit/>
            </a:bodyPr>
            <a:lstStyle/>
            <a:p>
              <a:r>
                <a:rPr lang="en-US" dirty="0">
                  <a:latin typeface="DM Sans 14pt" pitchFamily="2" charset="0"/>
                </a:rPr>
                <a:t>Results: Part 2</a:t>
              </a:r>
            </a:p>
          </p:txBody>
        </p:sp>
        <p:sp>
          <p:nvSpPr>
            <p:cNvPr id="182" name="Oval 181">
              <a:extLst>
                <a:ext uri="{FF2B5EF4-FFF2-40B4-BE49-F238E27FC236}">
                  <a16:creationId xmlns:a16="http://schemas.microsoft.com/office/drawing/2014/main" id="{7965FFAE-9CE4-FC84-264C-2C2BEA31D983}"/>
                </a:ext>
              </a:extLst>
            </p:cNvPr>
            <p:cNvSpPr/>
            <p:nvPr/>
          </p:nvSpPr>
          <p:spPr>
            <a:xfrm>
              <a:off x="261031" y="2981497"/>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03</a:t>
              </a:r>
            </a:p>
          </p:txBody>
        </p:sp>
      </p:grpSp>
      <p:sp>
        <p:nvSpPr>
          <p:cNvPr id="185" name="Titolo 1">
            <a:extLst>
              <a:ext uri="{FF2B5EF4-FFF2-40B4-BE49-F238E27FC236}">
                <a16:creationId xmlns:a16="http://schemas.microsoft.com/office/drawing/2014/main" id="{22358CFF-6DA0-3EDB-468D-8111F26AF302}"/>
              </a:ext>
            </a:extLst>
          </p:cNvPr>
          <p:cNvSpPr txBox="1">
            <a:spLocks/>
          </p:cNvSpPr>
          <p:nvPr/>
        </p:nvSpPr>
        <p:spPr>
          <a:xfrm>
            <a:off x="8487824" y="625921"/>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fld id="{96D41DF7-E1E8-461D-9AB7-44CFFEA31A01}" type="slidenum">
              <a:rPr lang="it-IT" sz="2000" smtClean="0">
                <a:latin typeface="DM Sans 14pt SemiBold" pitchFamily="2" charset="0"/>
              </a:rPr>
              <a:t>2</a:t>
            </a:fld>
            <a:endParaRPr lang="it-IT" sz="2000" dirty="0">
              <a:latin typeface="DM Sans 14pt SemiBold" pitchFamily="2" charset="0"/>
            </a:endParaRPr>
          </a:p>
        </p:txBody>
      </p:sp>
      <p:grpSp>
        <p:nvGrpSpPr>
          <p:cNvPr id="19" name="Group 18">
            <a:extLst>
              <a:ext uri="{FF2B5EF4-FFF2-40B4-BE49-F238E27FC236}">
                <a16:creationId xmlns:a16="http://schemas.microsoft.com/office/drawing/2014/main" id="{BCD8C973-C831-75C3-7231-1846E0940154}"/>
              </a:ext>
            </a:extLst>
          </p:cNvPr>
          <p:cNvGrpSpPr/>
          <p:nvPr/>
        </p:nvGrpSpPr>
        <p:grpSpPr>
          <a:xfrm>
            <a:off x="355609" y="5184089"/>
            <a:ext cx="2859701" cy="454935"/>
            <a:chOff x="355607" y="1845554"/>
            <a:chExt cx="2859701" cy="454935"/>
          </a:xfrm>
        </p:grpSpPr>
        <p:sp>
          <p:nvSpPr>
            <p:cNvPr id="3" name="TextBox 2">
              <a:extLst>
                <a:ext uri="{FF2B5EF4-FFF2-40B4-BE49-F238E27FC236}">
                  <a16:creationId xmlns:a16="http://schemas.microsoft.com/office/drawing/2014/main" id="{F53017D8-4F1A-3C43-D925-5B4BE1D4994F}"/>
                </a:ext>
              </a:extLst>
            </p:cNvPr>
            <p:cNvSpPr txBox="1"/>
            <p:nvPr/>
          </p:nvSpPr>
          <p:spPr>
            <a:xfrm>
              <a:off x="1724194" y="1888356"/>
              <a:ext cx="1491114" cy="369332"/>
            </a:xfrm>
            <a:prstGeom prst="rect">
              <a:avLst/>
            </a:prstGeom>
            <a:noFill/>
          </p:spPr>
          <p:txBody>
            <a:bodyPr wrap="none" rtlCol="0">
              <a:spAutoFit/>
            </a:bodyPr>
            <a:lstStyle/>
            <a:p>
              <a:r>
                <a:rPr lang="en-US" dirty="0">
                  <a:latin typeface="DM Sans 14pt" pitchFamily="2" charset="0"/>
                </a:rPr>
                <a:t>Conclusions</a:t>
              </a:r>
            </a:p>
          </p:txBody>
        </p:sp>
        <p:sp>
          <p:nvSpPr>
            <p:cNvPr id="17" name="Oval 16">
              <a:extLst>
                <a:ext uri="{FF2B5EF4-FFF2-40B4-BE49-F238E27FC236}">
                  <a16:creationId xmlns:a16="http://schemas.microsoft.com/office/drawing/2014/main" id="{0897DF0A-B6D2-AE02-59F4-567DCC09E43D}"/>
                </a:ext>
              </a:extLst>
            </p:cNvPr>
            <p:cNvSpPr/>
            <p:nvPr/>
          </p:nvSpPr>
          <p:spPr>
            <a:xfrm>
              <a:off x="355607" y="1845554"/>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05</a:t>
              </a:r>
            </a:p>
          </p:txBody>
        </p:sp>
      </p:grpSp>
      <p:grpSp>
        <p:nvGrpSpPr>
          <p:cNvPr id="4" name="Group 3">
            <a:extLst>
              <a:ext uri="{FF2B5EF4-FFF2-40B4-BE49-F238E27FC236}">
                <a16:creationId xmlns:a16="http://schemas.microsoft.com/office/drawing/2014/main" id="{AF787CD0-FFAB-E66E-1CEA-D0191384ABE3}"/>
              </a:ext>
            </a:extLst>
          </p:cNvPr>
          <p:cNvGrpSpPr/>
          <p:nvPr/>
        </p:nvGrpSpPr>
        <p:grpSpPr>
          <a:xfrm>
            <a:off x="355608" y="1716165"/>
            <a:ext cx="2875731" cy="454935"/>
            <a:chOff x="355607" y="1845554"/>
            <a:chExt cx="2875731" cy="454935"/>
          </a:xfrm>
        </p:grpSpPr>
        <p:sp>
          <p:nvSpPr>
            <p:cNvPr id="5" name="TextBox 4">
              <a:extLst>
                <a:ext uri="{FF2B5EF4-FFF2-40B4-BE49-F238E27FC236}">
                  <a16:creationId xmlns:a16="http://schemas.microsoft.com/office/drawing/2014/main" id="{FB20E921-E938-5A57-4702-D89B28636F68}"/>
                </a:ext>
              </a:extLst>
            </p:cNvPr>
            <p:cNvSpPr txBox="1"/>
            <p:nvPr/>
          </p:nvSpPr>
          <p:spPr>
            <a:xfrm>
              <a:off x="1724194" y="1888356"/>
              <a:ext cx="1507144" cy="369332"/>
            </a:xfrm>
            <a:prstGeom prst="rect">
              <a:avLst/>
            </a:prstGeom>
            <a:noFill/>
          </p:spPr>
          <p:txBody>
            <a:bodyPr wrap="none" rtlCol="0">
              <a:spAutoFit/>
            </a:bodyPr>
            <a:lstStyle/>
            <a:p>
              <a:r>
                <a:rPr lang="en-US" dirty="0">
                  <a:latin typeface="DM Sans 14pt" pitchFamily="2" charset="0"/>
                </a:rPr>
                <a:t>Introduction</a:t>
              </a:r>
            </a:p>
          </p:txBody>
        </p:sp>
        <p:sp>
          <p:nvSpPr>
            <p:cNvPr id="6" name="Oval 5">
              <a:extLst>
                <a:ext uri="{FF2B5EF4-FFF2-40B4-BE49-F238E27FC236}">
                  <a16:creationId xmlns:a16="http://schemas.microsoft.com/office/drawing/2014/main" id="{2DD7BDFF-473D-6277-3DE1-FAAE4403DCE3}"/>
                </a:ext>
              </a:extLst>
            </p:cNvPr>
            <p:cNvSpPr/>
            <p:nvPr/>
          </p:nvSpPr>
          <p:spPr>
            <a:xfrm>
              <a:off x="355607" y="1845554"/>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a:t>
              </a:r>
              <a:r>
                <a:rPr lang="el-GR" dirty="0">
                  <a:latin typeface="DM Sans 14pt" pitchFamily="2" charset="0"/>
                </a:rPr>
                <a:t>1</a:t>
              </a:r>
              <a:endParaRPr lang="en-US" dirty="0">
                <a:latin typeface="DM Sans 14pt" pitchFamily="2" charset="0"/>
              </a:endParaRPr>
            </a:p>
          </p:txBody>
        </p:sp>
      </p:grpSp>
      <p:grpSp>
        <p:nvGrpSpPr>
          <p:cNvPr id="7" name="Group 6">
            <a:extLst>
              <a:ext uri="{FF2B5EF4-FFF2-40B4-BE49-F238E27FC236}">
                <a16:creationId xmlns:a16="http://schemas.microsoft.com/office/drawing/2014/main" id="{08F12529-F07B-D951-D459-6BB5CD4D7DD2}"/>
              </a:ext>
            </a:extLst>
          </p:cNvPr>
          <p:cNvGrpSpPr/>
          <p:nvPr/>
        </p:nvGrpSpPr>
        <p:grpSpPr>
          <a:xfrm>
            <a:off x="355609" y="4271246"/>
            <a:ext cx="5817337" cy="546662"/>
            <a:chOff x="261031" y="2889770"/>
            <a:chExt cx="5817337" cy="546662"/>
          </a:xfrm>
        </p:grpSpPr>
        <p:sp>
          <p:nvSpPr>
            <p:cNvPr id="8" name="TextBox 7">
              <a:extLst>
                <a:ext uri="{FF2B5EF4-FFF2-40B4-BE49-F238E27FC236}">
                  <a16:creationId xmlns:a16="http://schemas.microsoft.com/office/drawing/2014/main" id="{18073152-52D5-D0D6-ABFE-ED1AA81C4B28}"/>
                </a:ext>
              </a:extLst>
            </p:cNvPr>
            <p:cNvSpPr txBox="1"/>
            <p:nvPr/>
          </p:nvSpPr>
          <p:spPr>
            <a:xfrm>
              <a:off x="5602119" y="2889770"/>
              <a:ext cx="476249" cy="369332"/>
            </a:xfrm>
            <a:prstGeom prst="rect">
              <a:avLst/>
            </a:prstGeom>
            <a:noFill/>
          </p:spPr>
          <p:txBody>
            <a:bodyPr wrap="square" rtlCol="0">
              <a:spAutoFit/>
            </a:bodyPr>
            <a:lstStyle/>
            <a:p>
              <a:r>
                <a:rPr lang="en-US" dirty="0">
                  <a:solidFill>
                    <a:schemeClr val="bg1"/>
                  </a:solidFill>
                  <a:latin typeface="DM Sans 14pt ExtraBold" pitchFamily="2" charset="0"/>
                </a:rPr>
                <a:t>01</a:t>
              </a:r>
            </a:p>
          </p:txBody>
        </p:sp>
        <p:sp>
          <p:nvSpPr>
            <p:cNvPr id="9" name="TextBox 8">
              <a:extLst>
                <a:ext uri="{FF2B5EF4-FFF2-40B4-BE49-F238E27FC236}">
                  <a16:creationId xmlns:a16="http://schemas.microsoft.com/office/drawing/2014/main" id="{A1532799-A71B-F267-9A8C-2641A99DFD9D}"/>
                </a:ext>
              </a:extLst>
            </p:cNvPr>
            <p:cNvSpPr txBox="1"/>
            <p:nvPr/>
          </p:nvSpPr>
          <p:spPr>
            <a:xfrm>
              <a:off x="1629617" y="3020217"/>
              <a:ext cx="1697901" cy="369332"/>
            </a:xfrm>
            <a:prstGeom prst="rect">
              <a:avLst/>
            </a:prstGeom>
            <a:noFill/>
          </p:spPr>
          <p:txBody>
            <a:bodyPr wrap="none" rtlCol="0">
              <a:spAutoFit/>
            </a:bodyPr>
            <a:lstStyle/>
            <a:p>
              <a:r>
                <a:rPr lang="en-US" dirty="0">
                  <a:latin typeface="DM Sans 14pt" pitchFamily="2" charset="0"/>
                </a:rPr>
                <a:t>Results: Part 3</a:t>
              </a:r>
            </a:p>
          </p:txBody>
        </p:sp>
        <p:sp>
          <p:nvSpPr>
            <p:cNvPr id="10" name="Oval 9">
              <a:extLst>
                <a:ext uri="{FF2B5EF4-FFF2-40B4-BE49-F238E27FC236}">
                  <a16:creationId xmlns:a16="http://schemas.microsoft.com/office/drawing/2014/main" id="{9E0546B2-FA86-FAA1-E1E3-D0F61C7FE8EA}"/>
                </a:ext>
              </a:extLst>
            </p:cNvPr>
            <p:cNvSpPr/>
            <p:nvPr/>
          </p:nvSpPr>
          <p:spPr>
            <a:xfrm>
              <a:off x="261031" y="2981497"/>
              <a:ext cx="454935" cy="454935"/>
            </a:xfrm>
            <a:prstGeom prst="ellipse">
              <a:avLst/>
            </a:prstGeom>
            <a:solidFill>
              <a:srgbClr val="212B33"/>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lstStyle/>
            <a:p>
              <a:pPr algn="ctr"/>
              <a:r>
                <a:rPr lang="en-US" dirty="0">
                  <a:latin typeface="DM Sans 14pt" pitchFamily="2" charset="0"/>
                </a:rPr>
                <a:t>04</a:t>
              </a:r>
            </a:p>
          </p:txBody>
        </p:sp>
      </p:grpSp>
      <p:sp>
        <p:nvSpPr>
          <p:cNvPr id="11" name="Rectangle 10">
            <a:extLst>
              <a:ext uri="{FF2B5EF4-FFF2-40B4-BE49-F238E27FC236}">
                <a16:creationId xmlns:a16="http://schemas.microsoft.com/office/drawing/2014/main" id="{62AE279D-9E4E-19D8-F0F1-B1D7EAE9588E}"/>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8364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aph showing the size of a crack&#10;&#10;Description automatically generated">
            <a:extLst>
              <a:ext uri="{FF2B5EF4-FFF2-40B4-BE49-F238E27FC236}">
                <a16:creationId xmlns:a16="http://schemas.microsoft.com/office/drawing/2014/main" id="{A1A1DD32-FA7C-F835-C273-9FC295DE4CBF}"/>
              </a:ext>
            </a:extLst>
          </p:cNvPr>
          <p:cNvPicPr>
            <a:picLocks noChangeAspect="1"/>
          </p:cNvPicPr>
          <p:nvPr/>
        </p:nvPicPr>
        <p:blipFill>
          <a:blip r:embed="rId2"/>
          <a:stretch>
            <a:fillRect/>
          </a:stretch>
        </p:blipFill>
        <p:spPr>
          <a:xfrm>
            <a:off x="219604" y="1508891"/>
            <a:ext cx="4202733" cy="3152050"/>
          </a:xfrm>
          <a:prstGeom prst="rect">
            <a:avLst/>
          </a:prstGeom>
        </p:spPr>
      </p:pic>
      <p:pic>
        <p:nvPicPr>
          <p:cNvPr id="7" name="Picture 6" descr="A graph of a crack length&#10;&#10;Description automatically generated">
            <a:extLst>
              <a:ext uri="{FF2B5EF4-FFF2-40B4-BE49-F238E27FC236}">
                <a16:creationId xmlns:a16="http://schemas.microsoft.com/office/drawing/2014/main" id="{75F3949E-9640-1026-3E37-1A3F63DC273D}"/>
              </a:ext>
            </a:extLst>
          </p:cNvPr>
          <p:cNvPicPr>
            <a:picLocks noChangeAspect="1"/>
          </p:cNvPicPr>
          <p:nvPr/>
        </p:nvPicPr>
        <p:blipFill>
          <a:blip r:embed="rId3"/>
          <a:stretch>
            <a:fillRect/>
          </a:stretch>
        </p:blipFill>
        <p:spPr>
          <a:xfrm>
            <a:off x="4721088" y="1508892"/>
            <a:ext cx="4202732" cy="3152049"/>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 2.1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3.1</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575C88-FA79-A6C1-0997-E95116DAB75B}"/>
                  </a:ext>
                </a:extLst>
              </p:cNvPr>
              <p:cNvSpPr txBox="1"/>
              <p:nvPr/>
            </p:nvSpPr>
            <p:spPr>
              <a:xfrm>
                <a:off x="5805028" y="4893204"/>
                <a:ext cx="2034852" cy="3007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𝑐𝑟𝑖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2</m:t>
                              </m:r>
                            </m:sub>
                          </m:sSub>
                        </m:sub>
                      </m:sSub>
                      <m:r>
                        <a:rPr lang="en-US" b="0" i="1" dirty="0" smtClean="0">
                          <a:latin typeface="Cambria Math" panose="02040503050406030204" pitchFamily="18" charset="0"/>
                        </a:rPr>
                        <m:t>=32.012 </m:t>
                      </m:r>
                      <m:r>
                        <a:rPr lang="en-US" b="0" i="1" dirty="0" smtClean="0">
                          <a:latin typeface="Cambria Math" panose="02040503050406030204" pitchFamily="18" charset="0"/>
                        </a:rPr>
                        <m:t>𝑚𝑚</m:t>
                      </m:r>
                    </m:oMath>
                  </m:oMathPara>
                </a14:m>
                <a:endParaRPr lang="en-US" dirty="0"/>
              </a:p>
            </p:txBody>
          </p:sp>
        </mc:Choice>
        <mc:Fallback xmlns="">
          <p:sp>
            <p:nvSpPr>
              <p:cNvPr id="5" name="TextBox 4">
                <a:extLst>
                  <a:ext uri="{FF2B5EF4-FFF2-40B4-BE49-F238E27FC236}">
                    <a16:creationId xmlns:a16="http://schemas.microsoft.com/office/drawing/2014/main" id="{8E575C88-FA79-A6C1-0997-E95116DAB75B}"/>
                  </a:ext>
                </a:extLst>
              </p:cNvPr>
              <p:cNvSpPr txBox="1">
                <a:spLocks noRot="1" noChangeAspect="1" noMove="1" noResize="1" noEditPoints="1" noAdjustHandles="1" noChangeArrowheads="1" noChangeShapeType="1" noTextEdit="1"/>
              </p:cNvSpPr>
              <p:nvPr/>
            </p:nvSpPr>
            <p:spPr>
              <a:xfrm>
                <a:off x="5805028" y="4893204"/>
                <a:ext cx="2034852" cy="300788"/>
              </a:xfrm>
              <a:prstGeom prst="rect">
                <a:avLst/>
              </a:prstGeom>
              <a:blipFill>
                <a:blip r:embed="rId4"/>
                <a:stretch>
                  <a:fillRect l="-1198" r="-898"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3500A9-BB07-A64E-368A-2BD6B23826FE}"/>
                  </a:ext>
                </a:extLst>
              </p:cNvPr>
              <p:cNvSpPr txBox="1"/>
              <p:nvPr/>
            </p:nvSpPr>
            <p:spPr>
              <a:xfrm>
                <a:off x="1304120" y="4893204"/>
                <a:ext cx="2034852" cy="300788"/>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𝑐𝑟𝑖</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1</m:t>
                              </m:r>
                            </m:sub>
                          </m:sSub>
                        </m:sub>
                      </m:sSub>
                      <m:r>
                        <a:rPr lang="en-US" b="0" i="1" dirty="0" smtClean="0">
                          <a:latin typeface="Cambria Math" panose="02040503050406030204" pitchFamily="18" charset="0"/>
                        </a:rPr>
                        <m:t>=93.994 </m:t>
                      </m:r>
                      <m:r>
                        <a:rPr lang="en-US" b="0" i="1" dirty="0" smtClean="0">
                          <a:latin typeface="Cambria Math" panose="02040503050406030204" pitchFamily="18" charset="0"/>
                        </a:rPr>
                        <m:t>𝑚𝑚</m:t>
                      </m:r>
                    </m:oMath>
                  </m:oMathPara>
                </a14:m>
                <a:endParaRPr lang="en-US" dirty="0"/>
              </a:p>
            </p:txBody>
          </p:sp>
        </mc:Choice>
        <mc:Fallback xmlns="">
          <p:sp>
            <p:nvSpPr>
              <p:cNvPr id="6" name="TextBox 5">
                <a:extLst>
                  <a:ext uri="{FF2B5EF4-FFF2-40B4-BE49-F238E27FC236}">
                    <a16:creationId xmlns:a16="http://schemas.microsoft.com/office/drawing/2014/main" id="{F03500A9-BB07-A64E-368A-2BD6B23826FE}"/>
                  </a:ext>
                </a:extLst>
              </p:cNvPr>
              <p:cNvSpPr txBox="1">
                <a:spLocks noRot="1" noChangeAspect="1" noMove="1" noResize="1" noEditPoints="1" noAdjustHandles="1" noChangeArrowheads="1" noChangeShapeType="1" noTextEdit="1"/>
              </p:cNvSpPr>
              <p:nvPr/>
            </p:nvSpPr>
            <p:spPr>
              <a:xfrm>
                <a:off x="1304120" y="4893204"/>
                <a:ext cx="2034852" cy="300788"/>
              </a:xfrm>
              <a:prstGeom prst="rect">
                <a:avLst/>
              </a:prstGeom>
              <a:blipFill>
                <a:blip r:embed="rId5"/>
                <a:stretch>
                  <a:fillRect l="-1198" r="-898" b="-163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C81BEB9-9506-192D-C726-69073BD84EA4}"/>
                  </a:ext>
                </a:extLst>
              </p:cNvPr>
              <p:cNvSpPr txBox="1"/>
              <p:nvPr/>
            </p:nvSpPr>
            <p:spPr>
              <a:xfrm>
                <a:off x="3492687" y="5412802"/>
                <a:ext cx="2063286" cy="457200"/>
              </a:xfrm>
              <a:prstGeom prst="rect">
                <a:avLst/>
              </a:prstGeom>
              <a:solidFill>
                <a:srgbClr val="728FA5"/>
              </a:solidFill>
            </p:spPr>
            <p:style>
              <a:lnRef idx="1">
                <a:schemeClr val="accent1"/>
              </a:lnRef>
              <a:fillRef idx="2">
                <a:schemeClr val="accent1"/>
              </a:fillRef>
              <a:effectRef idx="1">
                <a:schemeClr val="accent1"/>
              </a:effectRef>
              <a:fontRef idx="minor">
                <a:schemeClr val="dk1"/>
              </a:fontRef>
            </p:style>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𝑎</m:t>
                          </m:r>
                        </m:e>
                        <m:sub>
                          <m:r>
                            <a:rPr lang="en-US" sz="1600" b="0" i="1" smtClean="0">
                              <a:solidFill>
                                <a:schemeClr val="bg1"/>
                              </a:solidFill>
                              <a:latin typeface="Cambria Math" panose="02040503050406030204" pitchFamily="18" charset="0"/>
                            </a:rPr>
                            <m:t>𝑐𝑟𝑖𝑡</m:t>
                          </m:r>
                        </m:sub>
                      </m:sSub>
                      <m:r>
                        <a:rPr lang="en-US" sz="1600" b="0" i="1" smtClean="0">
                          <a:solidFill>
                            <a:schemeClr val="bg1"/>
                          </a:solidFill>
                          <a:latin typeface="Cambria Math" panose="02040503050406030204" pitchFamily="18" charset="0"/>
                        </a:rPr>
                        <m:t>=32.012 </m:t>
                      </m:r>
                      <m:r>
                        <a:rPr lang="en-US" sz="1600" b="0" i="1" smtClean="0">
                          <a:solidFill>
                            <a:schemeClr val="bg1"/>
                          </a:solidFill>
                          <a:latin typeface="Cambria Math" panose="02040503050406030204" pitchFamily="18" charset="0"/>
                        </a:rPr>
                        <m:t>𝑚𝑚</m:t>
                      </m:r>
                    </m:oMath>
                  </m:oMathPara>
                </a14:m>
                <a:endParaRPr lang="en-US" sz="1600" dirty="0"/>
              </a:p>
            </p:txBody>
          </p:sp>
        </mc:Choice>
        <mc:Fallback xmlns="">
          <p:sp>
            <p:nvSpPr>
              <p:cNvPr id="3" name="TextBox 2">
                <a:extLst>
                  <a:ext uri="{FF2B5EF4-FFF2-40B4-BE49-F238E27FC236}">
                    <a16:creationId xmlns:a16="http://schemas.microsoft.com/office/drawing/2014/main" id="{6C81BEB9-9506-192D-C726-69073BD84EA4}"/>
                  </a:ext>
                </a:extLst>
              </p:cNvPr>
              <p:cNvSpPr txBox="1">
                <a:spLocks noRot="1" noChangeAspect="1" noMove="1" noResize="1" noEditPoints="1" noAdjustHandles="1" noChangeArrowheads="1" noChangeShapeType="1" noTextEdit="1"/>
              </p:cNvSpPr>
              <p:nvPr/>
            </p:nvSpPr>
            <p:spPr>
              <a:xfrm>
                <a:off x="3492687" y="5412802"/>
                <a:ext cx="2063286" cy="457200"/>
              </a:xfrm>
              <a:prstGeom prst="rect">
                <a:avLst/>
              </a:prstGeom>
              <a:blipFill>
                <a:blip r:embed="rId6"/>
                <a:stretch>
                  <a:fillRect/>
                </a:stretch>
              </a:blipFill>
            </p:spPr>
            <p:txBody>
              <a:bodyPr/>
              <a:lstStyle/>
              <a:p>
                <a:r>
                  <a:rPr lang="en-US">
                    <a:noFill/>
                  </a:rPr>
                  <a:t> </a:t>
                </a:r>
              </a:p>
            </p:txBody>
          </p:sp>
        </mc:Fallback>
      </mc:AlternateContent>
      <p:cxnSp>
        <p:nvCxnSpPr>
          <p:cNvPr id="8" name="Connector: Elbow 7">
            <a:extLst>
              <a:ext uri="{FF2B5EF4-FFF2-40B4-BE49-F238E27FC236}">
                <a16:creationId xmlns:a16="http://schemas.microsoft.com/office/drawing/2014/main" id="{09BC825B-5335-42BC-ADC4-5FB2D695E7E8}"/>
              </a:ext>
            </a:extLst>
          </p:cNvPr>
          <p:cNvCxnSpPr>
            <a:cxnSpLocks/>
          </p:cNvCxnSpPr>
          <p:nvPr/>
        </p:nvCxnSpPr>
        <p:spPr>
          <a:xfrm rot="10800000" flipV="1">
            <a:off x="5555974" y="5324936"/>
            <a:ext cx="1411356" cy="339588"/>
          </a:xfrm>
          <a:prstGeom prst="bentConnector3">
            <a:avLst>
              <a:gd name="adj1" fmla="val -1409"/>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D82DD549-5A50-C3A6-EF02-0830AEEACC5B}"/>
              </a:ext>
            </a:extLst>
          </p:cNvPr>
          <p:cNvCxnSpPr>
            <a:cxnSpLocks/>
          </p:cNvCxnSpPr>
          <p:nvPr/>
        </p:nvCxnSpPr>
        <p:spPr>
          <a:xfrm rot="10800000" flipH="1" flipV="1">
            <a:off x="2081331" y="5322596"/>
            <a:ext cx="1411356" cy="339588"/>
          </a:xfrm>
          <a:prstGeom prst="bentConnector3">
            <a:avLst>
              <a:gd name="adj1" fmla="val -1409"/>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Titolo 1">
            <a:extLst>
              <a:ext uri="{FF2B5EF4-FFF2-40B4-BE49-F238E27FC236}">
                <a16:creationId xmlns:a16="http://schemas.microsoft.com/office/drawing/2014/main" id="{6F69D3EE-2613-2FC0-6905-85259FFCF6BC}"/>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20</a:t>
            </a:r>
          </a:p>
        </p:txBody>
      </p:sp>
      <p:sp>
        <p:nvSpPr>
          <p:cNvPr id="2" name="Rectangle 1">
            <a:extLst>
              <a:ext uri="{FF2B5EF4-FFF2-40B4-BE49-F238E27FC236}">
                <a16:creationId xmlns:a16="http://schemas.microsoft.com/office/drawing/2014/main" id="{03BEA9CE-E8B9-D952-60F7-DDF58C60444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3453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Tasks 2.2, 2.3</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3.2</a:t>
              </a:r>
            </a:p>
          </p:txBody>
        </p:sp>
      </p:grpSp>
      <p:sp>
        <p:nvSpPr>
          <p:cNvPr id="9" name="TextBox 8">
            <a:extLst>
              <a:ext uri="{FF2B5EF4-FFF2-40B4-BE49-F238E27FC236}">
                <a16:creationId xmlns:a16="http://schemas.microsoft.com/office/drawing/2014/main" id="{6ECE9197-0490-9043-CAD6-CCEE4EAC9AF4}"/>
              </a:ext>
            </a:extLst>
          </p:cNvPr>
          <p:cNvSpPr txBox="1"/>
          <p:nvPr/>
        </p:nvSpPr>
        <p:spPr>
          <a:xfrm>
            <a:off x="236340" y="1471202"/>
            <a:ext cx="8768513" cy="2769989"/>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From the damage_calc.m function, the lumped stresses are available (note: The stresses used are the mean ones, not the ones used for the top of scatter approach).</a:t>
            </a:r>
          </a:p>
          <a:p>
            <a:pPr marL="342900" indent="-342900" algn="just">
              <a:buFont typeface="+mj-lt"/>
              <a:buAutoNum type="arabicPeriod"/>
            </a:pPr>
            <a:r>
              <a:rPr lang="en-US" sz="1600" b="0" dirty="0"/>
              <a:t>The lumped signal is randomized 10 times and 10 SF files are created.</a:t>
            </a:r>
          </a:p>
          <a:p>
            <a:pPr marL="342900" indent="-342900" algn="just">
              <a:buFont typeface="+mj-lt"/>
              <a:buAutoNum type="arabicPeriod"/>
            </a:pPr>
            <a:r>
              <a:rPr lang="en-US" sz="1600" dirty="0"/>
              <a:t>The lumped signal is inserted in NASGRO, considering an initial semi-circular defect of a=0.38mm and the maximum admissible crack from the previous task is used for the termination of the crack growth analysis. This is done for all SF files.</a:t>
            </a:r>
          </a:p>
          <a:p>
            <a:pPr marL="342900" indent="-342900" algn="just">
              <a:buFont typeface="+mj-lt"/>
              <a:buAutoNum type="arabicPeriod"/>
            </a:pPr>
            <a:r>
              <a:rPr lang="en-US" sz="1600" b="0" dirty="0"/>
              <a:t>The load sequence with the least number of admissible missions is used for the following analysis (note: the load sequence didn’t affect the number of missions – but number of cycles). </a:t>
            </a:r>
          </a:p>
        </p:txBody>
      </p:sp>
      <p:pic>
        <p:nvPicPr>
          <p:cNvPr id="26" name="Picture 25">
            <a:extLst>
              <a:ext uri="{FF2B5EF4-FFF2-40B4-BE49-F238E27FC236}">
                <a16:creationId xmlns:a16="http://schemas.microsoft.com/office/drawing/2014/main" id="{EDF438D9-0425-93E5-4B43-BFCA15E2987B}"/>
              </a:ext>
            </a:extLst>
          </p:cNvPr>
          <p:cNvPicPr>
            <a:picLocks noChangeAspect="1"/>
          </p:cNvPicPr>
          <p:nvPr/>
        </p:nvPicPr>
        <p:blipFill>
          <a:blip r:embed="rId2"/>
          <a:stretch>
            <a:fillRect/>
          </a:stretch>
        </p:blipFill>
        <p:spPr>
          <a:xfrm>
            <a:off x="1681655" y="4716502"/>
            <a:ext cx="5780690" cy="802874"/>
          </a:xfrm>
          <a:prstGeom prst="rect">
            <a:avLst/>
          </a:prstGeom>
        </p:spPr>
      </p:pic>
      <p:sp>
        <p:nvSpPr>
          <p:cNvPr id="3" name="Titolo 1">
            <a:extLst>
              <a:ext uri="{FF2B5EF4-FFF2-40B4-BE49-F238E27FC236}">
                <a16:creationId xmlns:a16="http://schemas.microsoft.com/office/drawing/2014/main" id="{5123C8AF-B32B-B3E2-3DDA-645BD40CD426}"/>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21</a:t>
            </a:r>
          </a:p>
        </p:txBody>
      </p:sp>
      <p:sp>
        <p:nvSpPr>
          <p:cNvPr id="2" name="Rectangle 1">
            <a:extLst>
              <a:ext uri="{FF2B5EF4-FFF2-40B4-BE49-F238E27FC236}">
                <a16:creationId xmlns:a16="http://schemas.microsoft.com/office/drawing/2014/main" id="{135B6512-AD38-4AED-2006-30B1E37F983B}"/>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851547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it-IT" sz="2800" dirty="0">
                  <a:latin typeface="DM Sans 14pt SemiBold" pitchFamily="2" charset="0"/>
                </a:rPr>
                <a:t>Tasks 2.2, 2.3</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3.2</a:t>
              </a:r>
            </a:p>
          </p:txBody>
        </p:sp>
      </p:grpSp>
      <p:sp>
        <p:nvSpPr>
          <p:cNvPr id="2" name="TextBox 1">
            <a:extLst>
              <a:ext uri="{FF2B5EF4-FFF2-40B4-BE49-F238E27FC236}">
                <a16:creationId xmlns:a16="http://schemas.microsoft.com/office/drawing/2014/main" id="{83231EC1-B970-2B11-4C1C-FCC19C77C268}"/>
              </a:ext>
            </a:extLst>
          </p:cNvPr>
          <p:cNvSpPr txBox="1"/>
          <p:nvPr/>
        </p:nvSpPr>
        <p:spPr>
          <a:xfrm>
            <a:off x="637228" y="1410582"/>
            <a:ext cx="2955152" cy="276999"/>
          </a:xfrm>
          <a:prstGeom prst="rect">
            <a:avLst/>
          </a:prstGeom>
          <a:noFill/>
        </p:spPr>
        <p:txBody>
          <a:bodyPr wrap="square" lIns="0" tIns="0" rIns="0" bIns="0" rtlCol="0">
            <a:spAutoFit/>
          </a:bodyPr>
          <a:lstStyle/>
          <a:p>
            <a:pPr algn="ctr"/>
            <a:r>
              <a:rPr lang="en-US" b="1" dirty="0">
                <a:cs typeface="Arial"/>
              </a:rPr>
              <a:t>Profile 1</a:t>
            </a:r>
          </a:p>
        </p:txBody>
      </p:sp>
      <p:sp>
        <p:nvSpPr>
          <p:cNvPr id="3" name="TextBox 2">
            <a:extLst>
              <a:ext uri="{FF2B5EF4-FFF2-40B4-BE49-F238E27FC236}">
                <a16:creationId xmlns:a16="http://schemas.microsoft.com/office/drawing/2014/main" id="{08DD98E8-C843-6C62-9B26-8D4359FC2FA1}"/>
              </a:ext>
            </a:extLst>
          </p:cNvPr>
          <p:cNvSpPr txBox="1"/>
          <p:nvPr/>
        </p:nvSpPr>
        <p:spPr>
          <a:xfrm>
            <a:off x="5551622" y="1408272"/>
            <a:ext cx="2955152" cy="276999"/>
          </a:xfrm>
          <a:prstGeom prst="rect">
            <a:avLst/>
          </a:prstGeom>
          <a:noFill/>
        </p:spPr>
        <p:txBody>
          <a:bodyPr wrap="square" lIns="0" tIns="0" rIns="0" bIns="0" rtlCol="0">
            <a:spAutoFit/>
          </a:bodyPr>
          <a:lstStyle/>
          <a:p>
            <a:pPr algn="ctr"/>
            <a:r>
              <a:rPr lang="en-US" b="1" dirty="0">
                <a:cs typeface="Arial"/>
              </a:rPr>
              <a:t>Standard Mission</a:t>
            </a:r>
          </a:p>
        </p:txBody>
      </p:sp>
      <p:pic>
        <p:nvPicPr>
          <p:cNvPr id="5" name="Picture 4">
            <a:extLst>
              <a:ext uri="{FF2B5EF4-FFF2-40B4-BE49-F238E27FC236}">
                <a16:creationId xmlns:a16="http://schemas.microsoft.com/office/drawing/2014/main" id="{88758A16-065E-8D63-4A6A-F8AC4138BCF9}"/>
              </a:ext>
            </a:extLst>
          </p:cNvPr>
          <p:cNvPicPr>
            <a:picLocks noChangeAspect="1"/>
          </p:cNvPicPr>
          <p:nvPr/>
        </p:nvPicPr>
        <p:blipFill>
          <a:blip r:embed="rId2"/>
          <a:stretch>
            <a:fillRect/>
          </a:stretch>
        </p:blipFill>
        <p:spPr>
          <a:xfrm>
            <a:off x="520498" y="4128054"/>
            <a:ext cx="2425902" cy="1015494"/>
          </a:xfrm>
          <a:prstGeom prst="rect">
            <a:avLst/>
          </a:prstGeom>
        </p:spPr>
      </p:pic>
      <p:pic>
        <p:nvPicPr>
          <p:cNvPr id="7" name="Picture 6">
            <a:extLst>
              <a:ext uri="{FF2B5EF4-FFF2-40B4-BE49-F238E27FC236}">
                <a16:creationId xmlns:a16="http://schemas.microsoft.com/office/drawing/2014/main" id="{51E3E655-43F9-4F71-099F-5D35060CD18A}"/>
              </a:ext>
            </a:extLst>
          </p:cNvPr>
          <p:cNvPicPr>
            <a:picLocks noChangeAspect="1"/>
          </p:cNvPicPr>
          <p:nvPr/>
        </p:nvPicPr>
        <p:blipFill>
          <a:blip r:embed="rId3"/>
          <a:stretch>
            <a:fillRect/>
          </a:stretch>
        </p:blipFill>
        <p:spPr>
          <a:xfrm>
            <a:off x="193635" y="1739140"/>
            <a:ext cx="3842338" cy="2342662"/>
          </a:xfrm>
          <a:prstGeom prst="rect">
            <a:avLst/>
          </a:prstGeom>
        </p:spPr>
      </p:pic>
      <p:pic>
        <p:nvPicPr>
          <p:cNvPr id="14" name="Picture 13">
            <a:extLst>
              <a:ext uri="{FF2B5EF4-FFF2-40B4-BE49-F238E27FC236}">
                <a16:creationId xmlns:a16="http://schemas.microsoft.com/office/drawing/2014/main" id="{68FA7083-57DC-ECEF-9883-45CF391C35A9}"/>
              </a:ext>
            </a:extLst>
          </p:cNvPr>
          <p:cNvPicPr>
            <a:picLocks noChangeAspect="1"/>
          </p:cNvPicPr>
          <p:nvPr/>
        </p:nvPicPr>
        <p:blipFill>
          <a:blip r:embed="rId4"/>
          <a:stretch>
            <a:fillRect/>
          </a:stretch>
        </p:blipFill>
        <p:spPr>
          <a:xfrm>
            <a:off x="5301797" y="4190785"/>
            <a:ext cx="2425902" cy="1015494"/>
          </a:xfrm>
          <a:prstGeom prst="rect">
            <a:avLst/>
          </a:prstGeom>
        </p:spPr>
      </p:pic>
      <p:pic>
        <p:nvPicPr>
          <p:cNvPr id="16" name="Picture 15">
            <a:extLst>
              <a:ext uri="{FF2B5EF4-FFF2-40B4-BE49-F238E27FC236}">
                <a16:creationId xmlns:a16="http://schemas.microsoft.com/office/drawing/2014/main" id="{5F190DA3-42F4-88D4-FF84-B091E2167861}"/>
              </a:ext>
            </a:extLst>
          </p:cNvPr>
          <p:cNvPicPr>
            <a:picLocks noChangeAspect="1"/>
          </p:cNvPicPr>
          <p:nvPr/>
        </p:nvPicPr>
        <p:blipFill>
          <a:blip r:embed="rId5"/>
          <a:stretch>
            <a:fillRect/>
          </a:stretch>
        </p:blipFill>
        <p:spPr>
          <a:xfrm>
            <a:off x="5108027" y="1774979"/>
            <a:ext cx="3842338" cy="2293382"/>
          </a:xfrm>
          <a:prstGeom prst="rect">
            <a:avLst/>
          </a:prstGeom>
        </p:spPr>
      </p:pic>
      <p:sp>
        <p:nvSpPr>
          <p:cNvPr id="17" name="TextBox 16">
            <a:extLst>
              <a:ext uri="{FF2B5EF4-FFF2-40B4-BE49-F238E27FC236}">
                <a16:creationId xmlns:a16="http://schemas.microsoft.com/office/drawing/2014/main" id="{75CCBE89-0676-F29D-68C0-D8C34DAED3E3}"/>
              </a:ext>
            </a:extLst>
          </p:cNvPr>
          <p:cNvSpPr txBox="1"/>
          <p:nvPr/>
        </p:nvSpPr>
        <p:spPr>
          <a:xfrm>
            <a:off x="611187" y="5432628"/>
            <a:ext cx="3007233" cy="492443"/>
          </a:xfrm>
          <a:prstGeom prst="rect">
            <a:avLst/>
          </a:prstGeom>
          <a:noFill/>
        </p:spPr>
        <p:txBody>
          <a:bodyPr wrap="none" lIns="0" tIns="0" rIns="0" bIns="0" rtlCol="0">
            <a:spAutoFit/>
          </a:bodyPr>
          <a:lstStyle/>
          <a:p>
            <a:pPr algn="ctr"/>
            <a:r>
              <a:rPr lang="en-US" sz="1600" dirty="0"/>
              <a:t>Number of admissible missions:</a:t>
            </a:r>
          </a:p>
          <a:p>
            <a:pPr algn="ctr"/>
            <a:r>
              <a:rPr lang="en-US" sz="1600" dirty="0"/>
              <a:t>406 (approx. 1218 hours)</a:t>
            </a:r>
          </a:p>
        </p:txBody>
      </p:sp>
      <p:sp>
        <p:nvSpPr>
          <p:cNvPr id="18" name="TextBox 17">
            <a:extLst>
              <a:ext uri="{FF2B5EF4-FFF2-40B4-BE49-F238E27FC236}">
                <a16:creationId xmlns:a16="http://schemas.microsoft.com/office/drawing/2014/main" id="{6D5B4513-4E40-8A7B-5423-31D3CCDE6CB9}"/>
              </a:ext>
            </a:extLst>
          </p:cNvPr>
          <p:cNvSpPr txBox="1"/>
          <p:nvPr/>
        </p:nvSpPr>
        <p:spPr>
          <a:xfrm>
            <a:off x="5525579" y="5432629"/>
            <a:ext cx="3007233" cy="492443"/>
          </a:xfrm>
          <a:prstGeom prst="rect">
            <a:avLst/>
          </a:prstGeom>
          <a:noFill/>
        </p:spPr>
        <p:txBody>
          <a:bodyPr wrap="none" lIns="0" tIns="0" rIns="0" bIns="0" rtlCol="0">
            <a:spAutoFit/>
          </a:bodyPr>
          <a:lstStyle/>
          <a:p>
            <a:pPr algn="ctr"/>
            <a:r>
              <a:rPr lang="en-US" sz="1600" dirty="0"/>
              <a:t>Number of admissible missions:</a:t>
            </a:r>
          </a:p>
          <a:p>
            <a:pPr algn="ctr"/>
            <a:r>
              <a:rPr lang="en-US" sz="1600" dirty="0"/>
              <a:t>150 (approx. 600 hours)</a:t>
            </a:r>
          </a:p>
        </p:txBody>
      </p:sp>
      <p:sp>
        <p:nvSpPr>
          <p:cNvPr id="4" name="Titolo 1">
            <a:extLst>
              <a:ext uri="{FF2B5EF4-FFF2-40B4-BE49-F238E27FC236}">
                <a16:creationId xmlns:a16="http://schemas.microsoft.com/office/drawing/2014/main" id="{ACF26D57-8C53-6840-21B1-7A76C4D1C5F9}"/>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22</a:t>
            </a:r>
          </a:p>
        </p:txBody>
      </p:sp>
      <p:sp>
        <p:nvSpPr>
          <p:cNvPr id="6" name="Rectangle 5">
            <a:extLst>
              <a:ext uri="{FF2B5EF4-FFF2-40B4-BE49-F238E27FC236}">
                <a16:creationId xmlns:a16="http://schemas.microsoft.com/office/drawing/2014/main" id="{05DDA360-A71A-B028-F2A9-C8099427452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44267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AD7256C-C3A6-54E2-EFCE-5E2BA88CC8B9}"/>
              </a:ext>
            </a:extLst>
          </p:cNvPr>
          <p:cNvPicPr>
            <a:picLocks noChangeAspect="1"/>
          </p:cNvPicPr>
          <p:nvPr/>
        </p:nvPicPr>
        <p:blipFill>
          <a:blip r:embed="rId2"/>
          <a:stretch>
            <a:fillRect/>
          </a:stretch>
        </p:blipFill>
        <p:spPr>
          <a:xfrm>
            <a:off x="236340" y="5477748"/>
            <a:ext cx="4030860" cy="366004"/>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en-US" sz="2800" dirty="0">
                  <a:latin typeface="DM Sans 14pt SemiBold" pitchFamily="2" charset="0"/>
                </a:rPr>
                <a:t>Task 2.4</a:t>
              </a:r>
              <a:endParaRPr lang="it-IT" sz="2800" dirty="0">
                <a:latin typeface="DM Sans 14pt SemiBold" pitchFamily="2" charset="0"/>
              </a:endParaRP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a:t>
              </a:r>
              <a:r>
                <a:rPr lang="el-GR" sz="2800" dirty="0">
                  <a:solidFill>
                    <a:schemeClr val="bg1"/>
                  </a:solidFill>
                  <a:latin typeface="DM Sans 14pt SemiBold" pitchFamily="2" charset="0"/>
                </a:rPr>
                <a:t>3</a:t>
              </a:r>
              <a:endParaRPr lang="en-US" sz="2800" dirty="0">
                <a:solidFill>
                  <a:schemeClr val="bg1"/>
                </a:solidFill>
                <a:latin typeface="DM Sans 14pt SemiBold" pitchFamily="2" charset="0"/>
              </a:endParaRPr>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5F5C98D-8BB1-3778-CC57-56F3A7AA117C}"/>
                  </a:ext>
                </a:extLst>
              </p:cNvPr>
              <p:cNvSpPr txBox="1"/>
              <p:nvPr/>
            </p:nvSpPr>
            <p:spPr>
              <a:xfrm>
                <a:off x="236340" y="1525865"/>
                <a:ext cx="8768512" cy="576248"/>
              </a:xfrm>
              <a:prstGeom prst="rect">
                <a:avLst/>
              </a:prstGeom>
              <a:noFill/>
            </p:spPr>
            <p:txBody>
              <a:bodyPr wrap="square" lIns="0" tIns="0" rIns="0" bIns="0" rtlCol="0">
                <a:spAutoFit/>
              </a:bodyPr>
              <a:lstStyle/>
              <a:p>
                <a:pPr algn="l"/>
                <a:r>
                  <a:rPr lang="en-US" dirty="0"/>
                  <a:t>Since </a:t>
                </a:r>
                <a:r>
                  <a:rPr lang="en-US" b="1" dirty="0"/>
                  <a:t>the target life of 3000h is not met</a:t>
                </a:r>
                <a:r>
                  <a:rPr lang="en-US" dirty="0"/>
                  <a:t>, inspections intervals should be defined to ensure 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𝑓</m:t>
                        </m:r>
                      </m:sub>
                    </m:sSub>
                  </m:oMath>
                </a14:m>
                <a:r>
                  <a:rPr lang="en-US" dirty="0"/>
                  <a:t> of 2e-5. </a:t>
                </a:r>
              </a:p>
            </p:txBody>
          </p:sp>
        </mc:Choice>
        <mc:Fallback xmlns="">
          <p:sp>
            <p:nvSpPr>
              <p:cNvPr id="10" name="TextBox 9">
                <a:extLst>
                  <a:ext uri="{FF2B5EF4-FFF2-40B4-BE49-F238E27FC236}">
                    <a16:creationId xmlns:a16="http://schemas.microsoft.com/office/drawing/2014/main" id="{55F5C98D-8BB1-3778-CC57-56F3A7AA117C}"/>
                  </a:ext>
                </a:extLst>
              </p:cNvPr>
              <p:cNvSpPr txBox="1">
                <a:spLocks noRot="1" noChangeAspect="1" noMove="1" noResize="1" noEditPoints="1" noAdjustHandles="1" noChangeArrowheads="1" noChangeShapeType="1" noTextEdit="1"/>
              </p:cNvSpPr>
              <p:nvPr/>
            </p:nvSpPr>
            <p:spPr>
              <a:xfrm>
                <a:off x="236340" y="1525865"/>
                <a:ext cx="8768512" cy="576248"/>
              </a:xfrm>
              <a:prstGeom prst="rect">
                <a:avLst/>
              </a:prstGeom>
              <a:blipFill>
                <a:blip r:embed="rId3"/>
                <a:stretch>
                  <a:fillRect l="-1669" t="-13684" r="-1599" b="-2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8C5C435-6B1E-6C50-A323-614AC0E630ED}"/>
                  </a:ext>
                </a:extLst>
              </p:cNvPr>
              <p:cNvSpPr txBox="1"/>
              <p:nvPr/>
            </p:nvSpPr>
            <p:spPr>
              <a:xfrm>
                <a:off x="236340" y="2307827"/>
                <a:ext cx="8768513" cy="2769989"/>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buFont typeface="+mj-lt"/>
                  <a:buAutoNum type="arabicPeriod"/>
                </a:pPr>
                <a:r>
                  <a:rPr lang="en-US" sz="1600" dirty="0"/>
                  <a:t>Firstly, the POD data given must be fitted through a normal distribution. This is done by the POD_fit.m function, which finds the 0.5 probability of detection value of the data (mu) and the standard variation. Then the CDF is calculated with mu and sigma.</a:t>
                </a:r>
              </a:p>
              <a:p>
                <a:pPr marL="342900" indent="-342900">
                  <a:buFont typeface="+mj-lt"/>
                  <a:buAutoNum type="arabicPeriod"/>
                </a:pPr>
                <a:r>
                  <a:rPr lang="en-US" sz="1600" dirty="0"/>
                  <a:t>From the previous calculations in NASGRO, the crack growth profile (avsN) is loaded.</a:t>
                </a:r>
              </a:p>
              <a:p>
                <a:pPr marL="342900" indent="-342900">
                  <a:buFont typeface="+mj-lt"/>
                  <a:buAutoNum type="arabicPeriod"/>
                </a:pPr>
                <a:r>
                  <a:rPr lang="en-US" sz="1600" dirty="0"/>
                  <a:t>Using a while loop, the avsN curve is divided into equispaced inspection intervals.</a:t>
                </a:r>
              </a:p>
              <a:p>
                <a:pPr marL="342900" indent="-342900">
                  <a:buFont typeface="+mj-lt"/>
                  <a:buAutoNum type="arabicPeriod"/>
                </a:pPr>
                <a:r>
                  <a:rPr lang="en-US" sz="1600" dirty="0"/>
                  <a:t>The avsN curve is interpolated to find the crack size at the inspection intervals.</a:t>
                </a:r>
              </a:p>
              <a:p>
                <a:pPr marL="342900" indent="-342900">
                  <a:buFont typeface="+mj-lt"/>
                  <a:buAutoNum type="arabicPeriod"/>
                </a:pPr>
                <a:r>
                  <a:rPr lang="en-US" sz="1600" dirty="0"/>
                  <a:t>The POD curve fit is interpolated to find the probability of detection at the crack size.</a:t>
                </a:r>
              </a:p>
              <a:p>
                <a:pPr marL="342900" indent="-342900">
                  <a:buFont typeface="+mj-lt"/>
                  <a:buAutoNum type="arabicPeriod"/>
                </a:pPr>
                <a:r>
                  <a:rPr lang="en-US" sz="1600" dirty="0"/>
                  <a:t>The probability of failure is calculated as: </a:t>
                </a:r>
                <a14:m>
                  <m:oMath xmlns:m="http://schemas.openxmlformats.org/officeDocument/2006/math">
                    <m:r>
                      <a:rPr lang="en-US" sz="1600" b="0" i="1" smtClean="0">
                        <a:latin typeface="Cambria Math" panose="02040503050406030204" pitchFamily="18" charset="0"/>
                      </a:rPr>
                      <m:t>𝑃𝑁𝐷</m:t>
                    </m:r>
                    <m:r>
                      <a:rPr lang="en-US" sz="1600" b="0" i="1" smtClean="0">
                        <a:latin typeface="Cambria Math" panose="02040503050406030204" pitchFamily="18" charset="0"/>
                      </a:rPr>
                      <m:t>= </m:t>
                    </m:r>
                    <m:nary>
                      <m:naryPr>
                        <m:chr m:val="∏"/>
                        <m:subHide m:val="on"/>
                        <m:supHide m:val="on"/>
                        <m:ctrlPr>
                          <a:rPr lang="en-US" sz="1600" b="0" i="1" smtClean="0">
                            <a:latin typeface="Cambria Math" panose="02040503050406030204" pitchFamily="18" charset="0"/>
                          </a:rPr>
                        </m:ctrlPr>
                      </m:naryPr>
                      <m:sub/>
                      <m:sup/>
                      <m:e>
                        <m:r>
                          <a:rPr lang="en-US" sz="1600" b="0" i="1" smtClean="0">
                            <a:latin typeface="Cambria Math" panose="02040503050406030204" pitchFamily="18" charset="0"/>
                          </a:rPr>
                          <m:t>(1 −</m:t>
                        </m:r>
                        <m:r>
                          <m:rPr>
                            <m:sty m:val="p"/>
                          </m:rPr>
                          <a:rPr lang="en-US" sz="1600" b="0" i="0" smtClean="0">
                            <a:latin typeface="Cambria Math" panose="02040503050406030204" pitchFamily="18" charset="0"/>
                          </a:rPr>
                          <m:t>POD</m:t>
                        </m:r>
                        <m:r>
                          <a:rPr lang="en-US" sz="1600" b="0" i="0" smtClean="0">
                            <a:latin typeface="Cambria Math" panose="02040503050406030204" pitchFamily="18" charset="0"/>
                          </a:rPr>
                          <m:t>)</m:t>
                        </m:r>
                      </m:e>
                    </m:nary>
                  </m:oMath>
                </a14:m>
                <a:r>
                  <a:rPr lang="en-US" sz="1600" dirty="0"/>
                  <a:t>.</a:t>
                </a:r>
              </a:p>
              <a:p>
                <a:pPr marL="342900" indent="-342900">
                  <a:buFont typeface="+mj-lt"/>
                  <a:buAutoNum type="arabicPeriod"/>
                </a:pPr>
                <a:r>
                  <a:rPr lang="en-US" sz="1600" dirty="0"/>
                  <a:t>Steps 2-6 are repeated until the probability of failure is less that the target probability.</a:t>
                </a:r>
              </a:p>
            </p:txBody>
          </p:sp>
        </mc:Choice>
        <mc:Fallback xmlns="">
          <p:sp>
            <p:nvSpPr>
              <p:cNvPr id="15" name="TextBox 14">
                <a:extLst>
                  <a:ext uri="{FF2B5EF4-FFF2-40B4-BE49-F238E27FC236}">
                    <a16:creationId xmlns:a16="http://schemas.microsoft.com/office/drawing/2014/main" id="{E8C5C435-6B1E-6C50-A323-614AC0E630ED}"/>
                  </a:ext>
                </a:extLst>
              </p:cNvPr>
              <p:cNvSpPr txBox="1">
                <a:spLocks noRot="1" noChangeAspect="1" noMove="1" noResize="1" noEditPoints="1" noAdjustHandles="1" noChangeArrowheads="1" noChangeShapeType="1" noTextEdit="1"/>
              </p:cNvSpPr>
              <p:nvPr/>
            </p:nvSpPr>
            <p:spPr>
              <a:xfrm>
                <a:off x="236340" y="2307827"/>
                <a:ext cx="8768513" cy="2769989"/>
              </a:xfrm>
              <a:prstGeom prst="rect">
                <a:avLst/>
              </a:prstGeom>
              <a:blipFill>
                <a:blip r:embed="rId4"/>
                <a:stretch>
                  <a:fillRect l="-1669" t="-2863" b="-1277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699536DD-8112-8564-0E5C-E77F5F97FF5A}"/>
              </a:ext>
            </a:extLst>
          </p:cNvPr>
          <p:cNvPicPr>
            <a:picLocks noChangeAspect="1"/>
          </p:cNvPicPr>
          <p:nvPr/>
        </p:nvPicPr>
        <p:blipFill>
          <a:blip r:embed="rId5"/>
          <a:stretch>
            <a:fillRect/>
          </a:stretch>
        </p:blipFill>
        <p:spPr>
          <a:xfrm>
            <a:off x="4819475" y="5497176"/>
            <a:ext cx="4035093" cy="366005"/>
          </a:xfrm>
          <a:prstGeom prst="rect">
            <a:avLst/>
          </a:prstGeom>
        </p:spPr>
      </p:pic>
      <p:sp>
        <p:nvSpPr>
          <p:cNvPr id="2" name="Titolo 1">
            <a:extLst>
              <a:ext uri="{FF2B5EF4-FFF2-40B4-BE49-F238E27FC236}">
                <a16:creationId xmlns:a16="http://schemas.microsoft.com/office/drawing/2014/main" id="{91A36F93-F0D4-1B90-E65E-1CDD0967F520}"/>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23</a:t>
            </a:r>
          </a:p>
        </p:txBody>
      </p:sp>
      <p:sp>
        <p:nvSpPr>
          <p:cNvPr id="3" name="Rectangle 2">
            <a:extLst>
              <a:ext uri="{FF2B5EF4-FFF2-40B4-BE49-F238E27FC236}">
                <a16:creationId xmlns:a16="http://schemas.microsoft.com/office/drawing/2014/main" id="{37434469-71C6-A138-8B8C-ECBEA4D6699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245661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en-US" sz="2800" dirty="0">
                  <a:latin typeface="DM Sans 14pt SemiBold" pitchFamily="2" charset="0"/>
                </a:rPr>
                <a:t>Results: Part 2</a:t>
              </a:r>
              <a:endParaRPr lang="it-IT" sz="2800" dirty="0">
                <a:latin typeface="DM Sans 14pt SemiBold" pitchFamily="2" charset="0"/>
              </a:endParaRPr>
            </a:p>
            <a:p>
              <a:r>
                <a:rPr lang="en-US" sz="2800" dirty="0">
                  <a:latin typeface="DM Sans 14pt SemiBold" pitchFamily="2" charset="0"/>
                </a:rPr>
                <a:t>Task 2.4</a:t>
              </a:r>
              <a:endParaRPr lang="it-IT" sz="2800" dirty="0">
                <a:latin typeface="DM Sans 14pt SemiBold" pitchFamily="2" charset="0"/>
              </a:endParaRP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a:t>
              </a:r>
              <a:r>
                <a:rPr lang="el-GR" sz="2800" dirty="0">
                  <a:solidFill>
                    <a:schemeClr val="bg1"/>
                  </a:solidFill>
                  <a:latin typeface="DM Sans 14pt SemiBold" pitchFamily="2" charset="0"/>
                </a:rPr>
                <a:t>3</a:t>
              </a:r>
              <a:endParaRPr lang="en-US" sz="2800" dirty="0">
                <a:solidFill>
                  <a:schemeClr val="bg1"/>
                </a:solidFill>
                <a:latin typeface="DM Sans 14pt SemiBold" pitchFamily="2" charset="0"/>
              </a:endParaRPr>
            </a:p>
          </p:txBody>
        </p:sp>
      </p:grpSp>
      <p:grpSp>
        <p:nvGrpSpPr>
          <p:cNvPr id="25" name="Group 24">
            <a:extLst>
              <a:ext uri="{FF2B5EF4-FFF2-40B4-BE49-F238E27FC236}">
                <a16:creationId xmlns:a16="http://schemas.microsoft.com/office/drawing/2014/main" id="{C1D90525-F77F-A8D1-634E-449F004F9F36}"/>
              </a:ext>
            </a:extLst>
          </p:cNvPr>
          <p:cNvGrpSpPr/>
          <p:nvPr/>
        </p:nvGrpSpPr>
        <p:grpSpPr>
          <a:xfrm>
            <a:off x="136253" y="2685696"/>
            <a:ext cx="8868599" cy="2279273"/>
            <a:chOff x="136253" y="2046343"/>
            <a:chExt cx="8868599" cy="2279273"/>
          </a:xfrm>
        </p:grpSpPr>
        <p:pic>
          <p:nvPicPr>
            <p:cNvPr id="16" name="Picture 15" descr="A graph of liquid and crack growth&#10;&#10;Description automatically generated">
              <a:extLst>
                <a:ext uri="{FF2B5EF4-FFF2-40B4-BE49-F238E27FC236}">
                  <a16:creationId xmlns:a16="http://schemas.microsoft.com/office/drawing/2014/main" id="{BA23279D-8885-62C4-D0BA-414A1F8790F7}"/>
                </a:ext>
              </a:extLst>
            </p:cNvPr>
            <p:cNvPicPr>
              <a:picLocks noChangeAspect="1"/>
            </p:cNvPicPr>
            <p:nvPr/>
          </p:nvPicPr>
          <p:blipFill>
            <a:blip r:embed="rId2"/>
            <a:stretch>
              <a:fillRect/>
            </a:stretch>
          </p:blipFill>
          <p:spPr>
            <a:xfrm>
              <a:off x="136253" y="2046343"/>
              <a:ext cx="3034329" cy="2275747"/>
            </a:xfrm>
            <a:prstGeom prst="rect">
              <a:avLst/>
            </a:prstGeom>
          </p:spPr>
        </p:pic>
        <p:pic>
          <p:nvPicPr>
            <p:cNvPr id="22" name="Picture 21" descr="A graph of growth and inspection&#10;&#10;Description automatically generated">
              <a:extLst>
                <a:ext uri="{FF2B5EF4-FFF2-40B4-BE49-F238E27FC236}">
                  <a16:creationId xmlns:a16="http://schemas.microsoft.com/office/drawing/2014/main" id="{6454B566-5C56-9BF0-F925-8DA0EFD84ED7}"/>
                </a:ext>
              </a:extLst>
            </p:cNvPr>
            <p:cNvPicPr>
              <a:picLocks noChangeAspect="1"/>
            </p:cNvPicPr>
            <p:nvPr/>
          </p:nvPicPr>
          <p:blipFill>
            <a:blip r:embed="rId3"/>
            <a:stretch>
              <a:fillRect/>
            </a:stretch>
          </p:blipFill>
          <p:spPr>
            <a:xfrm>
              <a:off x="5970523" y="2049869"/>
              <a:ext cx="3034329" cy="2275747"/>
            </a:xfrm>
            <a:prstGeom prst="rect">
              <a:avLst/>
            </a:prstGeom>
          </p:spPr>
        </p:pic>
        <p:pic>
          <p:nvPicPr>
            <p:cNvPr id="24" name="Picture 23" descr="A graph of a line graph&#10;&#10;Description automatically generated">
              <a:extLst>
                <a:ext uri="{FF2B5EF4-FFF2-40B4-BE49-F238E27FC236}">
                  <a16:creationId xmlns:a16="http://schemas.microsoft.com/office/drawing/2014/main" id="{2D5F4598-C9FB-C0A4-1693-74CB936C8C9D}"/>
                </a:ext>
              </a:extLst>
            </p:cNvPr>
            <p:cNvPicPr>
              <a:picLocks noChangeAspect="1"/>
            </p:cNvPicPr>
            <p:nvPr/>
          </p:nvPicPr>
          <p:blipFill>
            <a:blip r:embed="rId4"/>
            <a:stretch>
              <a:fillRect/>
            </a:stretch>
          </p:blipFill>
          <p:spPr>
            <a:xfrm>
              <a:off x="3053388" y="2049868"/>
              <a:ext cx="3034329" cy="2275747"/>
            </a:xfrm>
            <a:prstGeom prst="rect">
              <a:avLst/>
            </a:prstGeom>
          </p:spPr>
        </p:pic>
      </p:grpSp>
      <p:sp>
        <p:nvSpPr>
          <p:cNvPr id="2" name="TextBox 1">
            <a:extLst>
              <a:ext uri="{FF2B5EF4-FFF2-40B4-BE49-F238E27FC236}">
                <a16:creationId xmlns:a16="http://schemas.microsoft.com/office/drawing/2014/main" id="{AE1CBD34-E154-51C1-407D-F7D45EE5F7EE}"/>
              </a:ext>
            </a:extLst>
          </p:cNvPr>
          <p:cNvSpPr txBox="1"/>
          <p:nvPr/>
        </p:nvSpPr>
        <p:spPr>
          <a:xfrm>
            <a:off x="637423"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135.25 hours</a:t>
            </a:r>
          </a:p>
        </p:txBody>
      </p:sp>
      <p:sp>
        <p:nvSpPr>
          <p:cNvPr id="3" name="TextBox 2">
            <a:extLst>
              <a:ext uri="{FF2B5EF4-FFF2-40B4-BE49-F238E27FC236}">
                <a16:creationId xmlns:a16="http://schemas.microsoft.com/office/drawing/2014/main" id="{7C25B6CC-2A4B-2AAA-F214-60C17D6CA5FB}"/>
              </a:ext>
            </a:extLst>
          </p:cNvPr>
          <p:cNvSpPr txBox="1"/>
          <p:nvPr/>
        </p:nvSpPr>
        <p:spPr>
          <a:xfrm>
            <a:off x="3554558"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173.90 hours</a:t>
            </a:r>
          </a:p>
        </p:txBody>
      </p:sp>
      <p:sp>
        <p:nvSpPr>
          <p:cNvPr id="4" name="TextBox 3">
            <a:extLst>
              <a:ext uri="{FF2B5EF4-FFF2-40B4-BE49-F238E27FC236}">
                <a16:creationId xmlns:a16="http://schemas.microsoft.com/office/drawing/2014/main" id="{87CF80A6-EE8B-8906-ABF7-1551C379F611}"/>
              </a:ext>
            </a:extLst>
          </p:cNvPr>
          <p:cNvSpPr txBox="1"/>
          <p:nvPr/>
        </p:nvSpPr>
        <p:spPr>
          <a:xfrm>
            <a:off x="6474589" y="5192729"/>
            <a:ext cx="2026196" cy="553998"/>
          </a:xfrm>
          <a:prstGeom prst="rect">
            <a:avLst/>
          </a:prstGeom>
          <a:noFill/>
        </p:spPr>
        <p:txBody>
          <a:bodyPr wrap="none" lIns="0" tIns="0" rIns="0" bIns="0" rtlCol="0">
            <a:spAutoFit/>
          </a:bodyPr>
          <a:lstStyle/>
          <a:p>
            <a:pPr algn="ctr"/>
            <a:r>
              <a:rPr lang="en-US" dirty="0"/>
              <a:t>Inspection interval:</a:t>
            </a:r>
          </a:p>
          <a:p>
            <a:pPr algn="ctr"/>
            <a:r>
              <a:rPr lang="en-US" dirty="0"/>
              <a:t>243.46 hours</a:t>
            </a:r>
          </a:p>
        </p:txBody>
      </p:sp>
      <p:sp>
        <p:nvSpPr>
          <p:cNvPr id="5" name="TextBox 4">
            <a:extLst>
              <a:ext uri="{FF2B5EF4-FFF2-40B4-BE49-F238E27FC236}">
                <a16:creationId xmlns:a16="http://schemas.microsoft.com/office/drawing/2014/main" id="{6C0D568F-368A-9A09-655B-EB0F7BCD80FF}"/>
              </a:ext>
            </a:extLst>
          </p:cNvPr>
          <p:cNvSpPr txBox="1"/>
          <p:nvPr/>
        </p:nvSpPr>
        <p:spPr>
          <a:xfrm>
            <a:off x="328845" y="2192391"/>
            <a:ext cx="2643352" cy="276999"/>
          </a:xfrm>
          <a:prstGeom prst="rect">
            <a:avLst/>
          </a:prstGeom>
          <a:noFill/>
        </p:spPr>
        <p:txBody>
          <a:bodyPr wrap="none" lIns="0" tIns="0" rIns="0" bIns="0" rtlCol="0">
            <a:spAutoFit/>
          </a:bodyPr>
          <a:lstStyle/>
          <a:p>
            <a:pPr algn="l"/>
            <a:r>
              <a:rPr lang="en-US" dirty="0"/>
              <a:t>Penetrant liquid: full field</a:t>
            </a:r>
          </a:p>
        </p:txBody>
      </p:sp>
      <p:sp>
        <p:nvSpPr>
          <p:cNvPr id="7" name="TextBox 6">
            <a:extLst>
              <a:ext uri="{FF2B5EF4-FFF2-40B4-BE49-F238E27FC236}">
                <a16:creationId xmlns:a16="http://schemas.microsoft.com/office/drawing/2014/main" id="{03494A91-080B-C88B-6E6A-F20643D4DC55}"/>
              </a:ext>
            </a:extLst>
          </p:cNvPr>
          <p:cNvSpPr txBox="1"/>
          <p:nvPr/>
        </p:nvSpPr>
        <p:spPr>
          <a:xfrm>
            <a:off x="3245980" y="2192391"/>
            <a:ext cx="2720296" cy="276999"/>
          </a:xfrm>
          <a:prstGeom prst="rect">
            <a:avLst/>
          </a:prstGeom>
          <a:noFill/>
        </p:spPr>
        <p:txBody>
          <a:bodyPr wrap="none" lIns="0" tIns="0" rIns="0" bIns="0" rtlCol="0">
            <a:spAutoFit/>
          </a:bodyPr>
          <a:lstStyle/>
          <a:p>
            <a:pPr algn="l"/>
            <a:r>
              <a:rPr lang="en-US" dirty="0"/>
              <a:t>Penetrant liquid: directed</a:t>
            </a:r>
          </a:p>
        </p:txBody>
      </p:sp>
      <p:sp>
        <p:nvSpPr>
          <p:cNvPr id="8" name="TextBox 7">
            <a:extLst>
              <a:ext uri="{FF2B5EF4-FFF2-40B4-BE49-F238E27FC236}">
                <a16:creationId xmlns:a16="http://schemas.microsoft.com/office/drawing/2014/main" id="{3CA86E34-092E-0AB5-7BDA-5380A95AC338}"/>
              </a:ext>
            </a:extLst>
          </p:cNvPr>
          <p:cNvSpPr txBox="1"/>
          <p:nvPr/>
        </p:nvSpPr>
        <p:spPr>
          <a:xfrm>
            <a:off x="6789579" y="2192391"/>
            <a:ext cx="1396216" cy="276999"/>
          </a:xfrm>
          <a:prstGeom prst="rect">
            <a:avLst/>
          </a:prstGeom>
          <a:noFill/>
        </p:spPr>
        <p:txBody>
          <a:bodyPr wrap="none" lIns="0" tIns="0" rIns="0" bIns="0" rtlCol="0">
            <a:spAutoFit/>
          </a:bodyPr>
          <a:lstStyle/>
          <a:p>
            <a:pPr algn="l"/>
            <a:r>
              <a:rPr lang="en-US" dirty="0"/>
              <a:t>Eddy current</a:t>
            </a:r>
          </a:p>
        </p:txBody>
      </p:sp>
      <p:sp>
        <p:nvSpPr>
          <p:cNvPr id="6" name="TextBox 5">
            <a:extLst>
              <a:ext uri="{FF2B5EF4-FFF2-40B4-BE49-F238E27FC236}">
                <a16:creationId xmlns:a16="http://schemas.microsoft.com/office/drawing/2014/main" id="{D60F6289-152C-C33C-9C25-49E5C4DF70FA}"/>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Profile 1</a:t>
            </a:r>
          </a:p>
        </p:txBody>
      </p:sp>
      <p:sp>
        <p:nvSpPr>
          <p:cNvPr id="10" name="Titolo 1">
            <a:extLst>
              <a:ext uri="{FF2B5EF4-FFF2-40B4-BE49-F238E27FC236}">
                <a16:creationId xmlns:a16="http://schemas.microsoft.com/office/drawing/2014/main" id="{54121ECC-7234-47B3-DB0D-39F781C8533A}"/>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24</a:t>
            </a:r>
          </a:p>
        </p:txBody>
      </p:sp>
      <p:sp>
        <p:nvSpPr>
          <p:cNvPr id="11" name="Rectangle 10">
            <a:extLst>
              <a:ext uri="{FF2B5EF4-FFF2-40B4-BE49-F238E27FC236}">
                <a16:creationId xmlns:a16="http://schemas.microsoft.com/office/drawing/2014/main" id="{2A70501F-CA91-F68A-ECDA-8E4B9756B23A}"/>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262827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pic>
        <p:nvPicPr>
          <p:cNvPr id="3" name="Picture 2" descr="A graph of a number of inspection lines&#10;&#10;Description automatically generated">
            <a:extLst>
              <a:ext uri="{FF2B5EF4-FFF2-40B4-BE49-F238E27FC236}">
                <a16:creationId xmlns:a16="http://schemas.microsoft.com/office/drawing/2014/main" id="{E8B6BD53-2322-CFE0-00B1-EAC654700589}"/>
              </a:ext>
            </a:extLst>
          </p:cNvPr>
          <p:cNvPicPr>
            <a:picLocks noChangeAspect="1"/>
          </p:cNvPicPr>
          <p:nvPr/>
        </p:nvPicPr>
        <p:blipFill>
          <a:blip r:embed="rId2"/>
          <a:stretch>
            <a:fillRect/>
          </a:stretch>
        </p:blipFill>
        <p:spPr>
          <a:xfrm>
            <a:off x="1804422" y="1876849"/>
            <a:ext cx="5535157" cy="4151368"/>
          </a:xfrm>
          <a:prstGeom prst="rect">
            <a:avLst/>
          </a:prstGeom>
        </p:spPr>
      </p:pic>
      <p:sp>
        <p:nvSpPr>
          <p:cNvPr id="4" name="TextBox 3">
            <a:extLst>
              <a:ext uri="{FF2B5EF4-FFF2-40B4-BE49-F238E27FC236}">
                <a16:creationId xmlns:a16="http://schemas.microsoft.com/office/drawing/2014/main" id="{9FE6FCA2-8568-C344-004A-A992AF363415}"/>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Profile 1</a:t>
            </a:r>
          </a:p>
        </p:txBody>
      </p:sp>
      <p:sp>
        <p:nvSpPr>
          <p:cNvPr id="5" name="Titolo 1">
            <a:extLst>
              <a:ext uri="{FF2B5EF4-FFF2-40B4-BE49-F238E27FC236}">
                <a16:creationId xmlns:a16="http://schemas.microsoft.com/office/drawing/2014/main" id="{4DB0D762-AA3E-9E6B-D26F-0E7133C3B5BA}"/>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25</a:t>
            </a:r>
          </a:p>
        </p:txBody>
      </p:sp>
      <p:sp>
        <p:nvSpPr>
          <p:cNvPr id="6" name="Rectangle 5">
            <a:extLst>
              <a:ext uri="{FF2B5EF4-FFF2-40B4-BE49-F238E27FC236}">
                <a16:creationId xmlns:a16="http://schemas.microsoft.com/office/drawing/2014/main" id="{483460FC-A38C-EE16-83D0-E127ED62006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423513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E961B3D-7419-797D-124A-69AC548BDBBF}"/>
              </a:ext>
            </a:extLst>
          </p:cNvPr>
          <p:cNvGrpSpPr/>
          <p:nvPr/>
        </p:nvGrpSpPr>
        <p:grpSpPr>
          <a:xfrm>
            <a:off x="123978" y="2609346"/>
            <a:ext cx="8896044" cy="2282801"/>
            <a:chOff x="108808" y="2042816"/>
            <a:chExt cx="8896044" cy="2282801"/>
          </a:xfrm>
        </p:grpSpPr>
        <p:pic>
          <p:nvPicPr>
            <p:cNvPr id="8" name="Picture 7" descr="A diagram of a liquid&#10;&#10;Description automatically generated">
              <a:extLst>
                <a:ext uri="{FF2B5EF4-FFF2-40B4-BE49-F238E27FC236}">
                  <a16:creationId xmlns:a16="http://schemas.microsoft.com/office/drawing/2014/main" id="{7CEEF19F-6BAF-5B98-CA97-8D5C3B95AE59}"/>
                </a:ext>
              </a:extLst>
            </p:cNvPr>
            <p:cNvPicPr>
              <a:picLocks noChangeAspect="1"/>
            </p:cNvPicPr>
            <p:nvPr/>
          </p:nvPicPr>
          <p:blipFill>
            <a:blip r:embed="rId2"/>
            <a:stretch>
              <a:fillRect/>
            </a:stretch>
          </p:blipFill>
          <p:spPr>
            <a:xfrm>
              <a:off x="108808" y="2049870"/>
              <a:ext cx="3034329" cy="2275747"/>
            </a:xfrm>
            <a:prstGeom prst="rect">
              <a:avLst/>
            </a:prstGeom>
          </p:spPr>
        </p:pic>
        <p:pic>
          <p:nvPicPr>
            <p:cNvPr id="5" name="Picture 4" descr="A graph of a liquid&#10;&#10;Description automatically generated with medium confidence">
              <a:extLst>
                <a:ext uri="{FF2B5EF4-FFF2-40B4-BE49-F238E27FC236}">
                  <a16:creationId xmlns:a16="http://schemas.microsoft.com/office/drawing/2014/main" id="{186FECF9-E4C6-04F2-CD21-9B0008470735}"/>
                </a:ext>
              </a:extLst>
            </p:cNvPr>
            <p:cNvPicPr>
              <a:picLocks noChangeAspect="1"/>
            </p:cNvPicPr>
            <p:nvPr/>
          </p:nvPicPr>
          <p:blipFill>
            <a:blip r:embed="rId3"/>
            <a:stretch>
              <a:fillRect/>
            </a:stretch>
          </p:blipFill>
          <p:spPr>
            <a:xfrm>
              <a:off x="3039665" y="2042816"/>
              <a:ext cx="3034329" cy="2275747"/>
            </a:xfrm>
            <a:prstGeom prst="rect">
              <a:avLst/>
            </a:prstGeom>
          </p:spPr>
        </p:pic>
        <p:pic>
          <p:nvPicPr>
            <p:cNvPr id="3" name="Picture 2" descr="A graph of a standard mission&#10;&#10;Description automatically generated">
              <a:extLst>
                <a:ext uri="{FF2B5EF4-FFF2-40B4-BE49-F238E27FC236}">
                  <a16:creationId xmlns:a16="http://schemas.microsoft.com/office/drawing/2014/main" id="{F8696A43-466E-3F0C-854B-82F66502623A}"/>
                </a:ext>
              </a:extLst>
            </p:cNvPr>
            <p:cNvPicPr>
              <a:picLocks noChangeAspect="1"/>
            </p:cNvPicPr>
            <p:nvPr/>
          </p:nvPicPr>
          <p:blipFill>
            <a:blip r:embed="rId4"/>
            <a:stretch>
              <a:fillRect/>
            </a:stretch>
          </p:blipFill>
          <p:spPr>
            <a:xfrm>
              <a:off x="5970523" y="2046342"/>
              <a:ext cx="3034329" cy="2275747"/>
            </a:xfrm>
            <a:prstGeom prst="rect">
              <a:avLst/>
            </a:prstGeom>
          </p:spPr>
        </p:pic>
      </p:grpSp>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sp>
        <p:nvSpPr>
          <p:cNvPr id="10" name="TextBox 9">
            <a:extLst>
              <a:ext uri="{FF2B5EF4-FFF2-40B4-BE49-F238E27FC236}">
                <a16:creationId xmlns:a16="http://schemas.microsoft.com/office/drawing/2014/main" id="{245BD7DE-51FE-8566-E971-A4744CB8144E}"/>
              </a:ext>
            </a:extLst>
          </p:cNvPr>
          <p:cNvSpPr txBox="1"/>
          <p:nvPr/>
        </p:nvSpPr>
        <p:spPr>
          <a:xfrm>
            <a:off x="319466" y="2191530"/>
            <a:ext cx="2643352" cy="276999"/>
          </a:xfrm>
          <a:prstGeom prst="rect">
            <a:avLst/>
          </a:prstGeom>
          <a:noFill/>
        </p:spPr>
        <p:txBody>
          <a:bodyPr wrap="none" lIns="0" tIns="0" rIns="0" bIns="0" rtlCol="0">
            <a:spAutoFit/>
          </a:bodyPr>
          <a:lstStyle/>
          <a:p>
            <a:pPr algn="l"/>
            <a:r>
              <a:rPr lang="en-US" dirty="0"/>
              <a:t>Penetrant liquid: full field</a:t>
            </a:r>
          </a:p>
        </p:txBody>
      </p:sp>
      <p:sp>
        <p:nvSpPr>
          <p:cNvPr id="15" name="TextBox 14">
            <a:extLst>
              <a:ext uri="{FF2B5EF4-FFF2-40B4-BE49-F238E27FC236}">
                <a16:creationId xmlns:a16="http://schemas.microsoft.com/office/drawing/2014/main" id="{7A26839D-2805-788E-8D72-E146F4A4E8D5}"/>
              </a:ext>
            </a:extLst>
          </p:cNvPr>
          <p:cNvSpPr txBox="1"/>
          <p:nvPr/>
        </p:nvSpPr>
        <p:spPr>
          <a:xfrm>
            <a:off x="3211851" y="2191531"/>
            <a:ext cx="2720296" cy="276999"/>
          </a:xfrm>
          <a:prstGeom prst="rect">
            <a:avLst/>
          </a:prstGeom>
          <a:noFill/>
        </p:spPr>
        <p:txBody>
          <a:bodyPr wrap="none" lIns="0" tIns="0" rIns="0" bIns="0" rtlCol="0">
            <a:spAutoFit/>
          </a:bodyPr>
          <a:lstStyle/>
          <a:p>
            <a:pPr algn="l"/>
            <a:r>
              <a:rPr lang="en-US" dirty="0"/>
              <a:t>Penetrant liquid: directed</a:t>
            </a:r>
          </a:p>
        </p:txBody>
      </p:sp>
      <p:sp>
        <p:nvSpPr>
          <p:cNvPr id="16" name="TextBox 15">
            <a:extLst>
              <a:ext uri="{FF2B5EF4-FFF2-40B4-BE49-F238E27FC236}">
                <a16:creationId xmlns:a16="http://schemas.microsoft.com/office/drawing/2014/main" id="{BC921BC3-0C01-A879-8F0F-7086CB640A10}"/>
              </a:ext>
            </a:extLst>
          </p:cNvPr>
          <p:cNvSpPr txBox="1"/>
          <p:nvPr/>
        </p:nvSpPr>
        <p:spPr>
          <a:xfrm>
            <a:off x="6804749" y="2192391"/>
            <a:ext cx="1396216" cy="276999"/>
          </a:xfrm>
          <a:prstGeom prst="rect">
            <a:avLst/>
          </a:prstGeom>
          <a:noFill/>
        </p:spPr>
        <p:txBody>
          <a:bodyPr wrap="none" lIns="0" tIns="0" rIns="0" bIns="0" rtlCol="0">
            <a:spAutoFit/>
          </a:bodyPr>
          <a:lstStyle/>
          <a:p>
            <a:pPr algn="l"/>
            <a:r>
              <a:rPr lang="en-US" dirty="0"/>
              <a:t>Eddy current</a:t>
            </a:r>
          </a:p>
        </p:txBody>
      </p:sp>
      <p:sp>
        <p:nvSpPr>
          <p:cNvPr id="17" name="TextBox 16">
            <a:extLst>
              <a:ext uri="{FF2B5EF4-FFF2-40B4-BE49-F238E27FC236}">
                <a16:creationId xmlns:a16="http://schemas.microsoft.com/office/drawing/2014/main" id="{221F1C50-778E-AF2E-D384-6CECCB6BFDE6}"/>
              </a:ext>
            </a:extLst>
          </p:cNvPr>
          <p:cNvSpPr txBox="1"/>
          <p:nvPr/>
        </p:nvSpPr>
        <p:spPr>
          <a:xfrm>
            <a:off x="637423"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85.36 hours</a:t>
            </a:r>
          </a:p>
        </p:txBody>
      </p:sp>
      <p:sp>
        <p:nvSpPr>
          <p:cNvPr id="18" name="TextBox 17">
            <a:extLst>
              <a:ext uri="{FF2B5EF4-FFF2-40B4-BE49-F238E27FC236}">
                <a16:creationId xmlns:a16="http://schemas.microsoft.com/office/drawing/2014/main" id="{7057E330-963C-5EA1-6BBA-C505870E78B2}"/>
              </a:ext>
            </a:extLst>
          </p:cNvPr>
          <p:cNvSpPr txBox="1"/>
          <p:nvPr/>
        </p:nvSpPr>
        <p:spPr>
          <a:xfrm>
            <a:off x="3554558"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119.50 hours</a:t>
            </a:r>
          </a:p>
        </p:txBody>
      </p:sp>
      <p:sp>
        <p:nvSpPr>
          <p:cNvPr id="21" name="TextBox 20">
            <a:extLst>
              <a:ext uri="{FF2B5EF4-FFF2-40B4-BE49-F238E27FC236}">
                <a16:creationId xmlns:a16="http://schemas.microsoft.com/office/drawing/2014/main" id="{8D029DD4-1F30-8C64-67F9-6CA6FC5DF710}"/>
              </a:ext>
            </a:extLst>
          </p:cNvPr>
          <p:cNvSpPr txBox="1"/>
          <p:nvPr/>
        </p:nvSpPr>
        <p:spPr>
          <a:xfrm>
            <a:off x="6489759" y="5208185"/>
            <a:ext cx="2026196" cy="553998"/>
          </a:xfrm>
          <a:prstGeom prst="rect">
            <a:avLst/>
          </a:prstGeom>
          <a:noFill/>
        </p:spPr>
        <p:txBody>
          <a:bodyPr wrap="none" lIns="0" tIns="0" rIns="0" bIns="0" rtlCol="0">
            <a:spAutoFit/>
          </a:bodyPr>
          <a:lstStyle/>
          <a:p>
            <a:pPr algn="ctr"/>
            <a:r>
              <a:rPr lang="en-US" dirty="0"/>
              <a:t>Inspection interval:</a:t>
            </a:r>
          </a:p>
          <a:p>
            <a:pPr algn="ctr"/>
            <a:r>
              <a:rPr lang="en-US" dirty="0"/>
              <a:t>149.38 hours</a:t>
            </a:r>
          </a:p>
        </p:txBody>
      </p:sp>
      <p:sp>
        <p:nvSpPr>
          <p:cNvPr id="4" name="TextBox 3">
            <a:extLst>
              <a:ext uri="{FF2B5EF4-FFF2-40B4-BE49-F238E27FC236}">
                <a16:creationId xmlns:a16="http://schemas.microsoft.com/office/drawing/2014/main" id="{193BFD04-3FE8-402D-06B1-49407BDAEEE0}"/>
              </a:ext>
            </a:extLst>
          </p:cNvPr>
          <p:cNvSpPr txBox="1"/>
          <p:nvPr/>
        </p:nvSpPr>
        <p:spPr>
          <a:xfrm>
            <a:off x="355607" y="1487174"/>
            <a:ext cx="8432785" cy="338554"/>
          </a:xfrm>
          <a:prstGeom prst="rect">
            <a:avLst/>
          </a:prstGeom>
          <a:noFill/>
        </p:spPr>
        <p:txBody>
          <a:bodyPr wrap="square" lIns="0" tIns="0" rIns="0" bIns="0" rtlCol="0">
            <a:spAutoFit/>
          </a:bodyPr>
          <a:lstStyle/>
          <a:p>
            <a:pPr algn="ctr"/>
            <a:r>
              <a:rPr lang="en-US" sz="2200" b="1" dirty="0">
                <a:cs typeface="Arial"/>
              </a:rPr>
              <a:t>Standard Mission</a:t>
            </a:r>
          </a:p>
        </p:txBody>
      </p:sp>
      <p:sp>
        <p:nvSpPr>
          <p:cNvPr id="6" name="Titolo 1">
            <a:extLst>
              <a:ext uri="{FF2B5EF4-FFF2-40B4-BE49-F238E27FC236}">
                <a16:creationId xmlns:a16="http://schemas.microsoft.com/office/drawing/2014/main" id="{69946524-4E0D-CB46-5FAC-58B866D6FECB}"/>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26</a:t>
            </a:r>
          </a:p>
        </p:txBody>
      </p:sp>
      <p:sp>
        <p:nvSpPr>
          <p:cNvPr id="7" name="Rectangle 6">
            <a:extLst>
              <a:ext uri="{FF2B5EF4-FFF2-40B4-BE49-F238E27FC236}">
                <a16:creationId xmlns:a16="http://schemas.microsoft.com/office/drawing/2014/main" id="{0D883B36-E93F-3B68-AA9E-63BFD25EDBC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27566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diagram&#10;&#10;Description automatically generated with medium confidence">
            <a:extLst>
              <a:ext uri="{FF2B5EF4-FFF2-40B4-BE49-F238E27FC236}">
                <a16:creationId xmlns:a16="http://schemas.microsoft.com/office/drawing/2014/main" id="{36FF5F93-5199-59EC-CBAE-999C99604539}"/>
              </a:ext>
            </a:extLst>
          </p:cNvPr>
          <p:cNvPicPr>
            <a:picLocks noChangeAspect="1"/>
          </p:cNvPicPr>
          <p:nvPr/>
        </p:nvPicPr>
        <p:blipFill>
          <a:blip r:embed="rId2"/>
          <a:stretch>
            <a:fillRect/>
          </a:stretch>
        </p:blipFill>
        <p:spPr>
          <a:xfrm>
            <a:off x="1804422" y="1876849"/>
            <a:ext cx="5535157" cy="4151368"/>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2</a:t>
              </a:r>
            </a:p>
            <a:p>
              <a:r>
                <a:rPr lang="it-IT" sz="2800" dirty="0">
                  <a:latin typeface="DM Sans 14pt SemiBold" pitchFamily="2" charset="0"/>
                </a:rPr>
                <a:t>Task 2.4</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3</a:t>
              </a:r>
            </a:p>
            <a:p>
              <a:pPr algn="l"/>
              <a:r>
                <a:rPr lang="en-US" sz="2800" dirty="0">
                  <a:solidFill>
                    <a:schemeClr val="bg1"/>
                  </a:solidFill>
                  <a:latin typeface="DM Sans 14pt SemiBold" pitchFamily="2" charset="0"/>
                </a:rPr>
                <a:t>3.3</a:t>
              </a:r>
            </a:p>
          </p:txBody>
        </p:sp>
      </p:grpSp>
      <p:sp>
        <p:nvSpPr>
          <p:cNvPr id="5" name="TextBox 4">
            <a:extLst>
              <a:ext uri="{FF2B5EF4-FFF2-40B4-BE49-F238E27FC236}">
                <a16:creationId xmlns:a16="http://schemas.microsoft.com/office/drawing/2014/main" id="{FB1AFC23-245E-C27D-2359-DD432AB17C16}"/>
              </a:ext>
            </a:extLst>
          </p:cNvPr>
          <p:cNvSpPr txBox="1"/>
          <p:nvPr/>
        </p:nvSpPr>
        <p:spPr>
          <a:xfrm>
            <a:off x="355608" y="1487174"/>
            <a:ext cx="8432785" cy="338554"/>
          </a:xfrm>
          <a:prstGeom prst="rect">
            <a:avLst/>
          </a:prstGeom>
          <a:noFill/>
        </p:spPr>
        <p:txBody>
          <a:bodyPr wrap="square" lIns="0" tIns="0" rIns="0" bIns="0" rtlCol="0">
            <a:spAutoFit/>
          </a:bodyPr>
          <a:lstStyle/>
          <a:p>
            <a:pPr algn="ctr"/>
            <a:r>
              <a:rPr lang="en-US" sz="2200" b="1" dirty="0">
                <a:cs typeface="Arial"/>
              </a:rPr>
              <a:t>Standard Mission</a:t>
            </a:r>
          </a:p>
        </p:txBody>
      </p:sp>
      <p:sp>
        <p:nvSpPr>
          <p:cNvPr id="3" name="Titolo 1">
            <a:extLst>
              <a:ext uri="{FF2B5EF4-FFF2-40B4-BE49-F238E27FC236}">
                <a16:creationId xmlns:a16="http://schemas.microsoft.com/office/drawing/2014/main" id="{6E29747E-EF12-946C-29EC-6B244E4046A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27</a:t>
            </a:r>
          </a:p>
        </p:txBody>
      </p:sp>
      <p:sp>
        <p:nvSpPr>
          <p:cNvPr id="6" name="Rectangle 5">
            <a:extLst>
              <a:ext uri="{FF2B5EF4-FFF2-40B4-BE49-F238E27FC236}">
                <a16:creationId xmlns:a16="http://schemas.microsoft.com/office/drawing/2014/main" id="{180D7E6A-DD0A-63C3-F6AE-8E51955BEAF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074509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229024"/>
            <a:ext cx="8487611" cy="1969770"/>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a:t>
            </a:r>
            <a:r>
              <a:rPr lang="el-GR" sz="4000" dirty="0">
                <a:solidFill>
                  <a:schemeClr val="bg1"/>
                </a:solidFill>
                <a:latin typeface="DM Sans 14pt ExtraBold" pitchFamily="2" charset="0"/>
              </a:rPr>
              <a:t>3</a:t>
            </a:r>
            <a:endParaRPr lang="en-US" sz="4000" dirty="0">
              <a:solidFill>
                <a:schemeClr val="bg1"/>
              </a:solidFill>
              <a:latin typeface="DM Sans 14pt ExtraBold" pitchFamily="2" charset="0"/>
            </a:endParaRPr>
          </a:p>
          <a:p>
            <a:pPr algn="ctr"/>
            <a:r>
              <a:rPr lang="en-US" sz="4000" dirty="0">
                <a:solidFill>
                  <a:schemeClr val="bg1"/>
                </a:solidFill>
                <a:latin typeface="DM Sans 14pt ExtraBold" pitchFamily="2" charset="0"/>
              </a:rPr>
              <a:t>Probabilistic</a:t>
            </a:r>
            <a:r>
              <a:rPr lang="it-IT" sz="4000" dirty="0">
                <a:solidFill>
                  <a:schemeClr val="bg1"/>
                </a:solidFill>
                <a:latin typeface="DM Sans 14pt ExtraBold" pitchFamily="2" charset="0"/>
              </a:rPr>
              <a:t> Damage Tolerance Assessment</a:t>
            </a:r>
          </a:p>
        </p:txBody>
      </p:sp>
    </p:spTree>
    <p:extLst>
      <p:ext uri="{BB962C8B-B14F-4D97-AF65-F5344CB8AC3E}">
        <p14:creationId xmlns:p14="http://schemas.microsoft.com/office/powerpoint/2010/main" val="3083639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BA4C0F4-8342-3F7D-33A8-3B7D42AE6322}"/>
                  </a:ext>
                </a:extLst>
              </p:cNvPr>
              <p:cNvSpPr txBox="1"/>
              <p:nvPr/>
            </p:nvSpPr>
            <p:spPr>
              <a:xfrm>
                <a:off x="236340" y="1471202"/>
                <a:ext cx="8768513" cy="3757695"/>
              </a:xfrm>
              <a:prstGeom prst="rect">
                <a:avLst/>
              </a:prstGeom>
              <a:noFill/>
            </p:spPr>
            <p:txBody>
              <a:bodyPr wrap="square" lIns="0" tIns="0" rIns="0" bIns="0" rtlCol="0">
                <a:spAutoFit/>
              </a:bodyPr>
              <a:lstStyle/>
              <a:p>
                <a:pPr algn="l"/>
                <a:r>
                  <a:rPr lang="en-US" b="1" dirty="0"/>
                  <a:t>Procedure:</a:t>
                </a:r>
                <a:br>
                  <a:rPr lang="en-US" b="1" dirty="0"/>
                </a:br>
                <a:endParaRPr lang="el-GR" dirty="0"/>
              </a:p>
              <a:p>
                <a:pPr marL="342900" indent="-342900" algn="just">
                  <a:buFont typeface="+mj-lt"/>
                  <a:buAutoNum type="arabicPeriod"/>
                </a:pPr>
                <a:r>
                  <a:rPr lang="en-US" sz="1600" dirty="0"/>
                  <a:t>Create an anomaly crack size array from 0.001 to 0.100 inches. For this task 20 crack sizes were calculated, distributed unevenly due to the large variance of life in the smaller region of cracks.</a:t>
                </a:r>
              </a:p>
              <a:p>
                <a:pPr marL="342900" indent="-342900" algn="just">
                  <a:buFont typeface="+mj-lt"/>
                  <a:buAutoNum type="arabicPeriod"/>
                </a:pPr>
                <a:r>
                  <a:rPr lang="en-US" sz="1600" dirty="0"/>
                  <a:t>Use NASGRO’s Fatigue Crack Growth to calculate</a:t>
                </a:r>
                <a:r>
                  <a:rPr lang="el-GR" sz="1600" dirty="0"/>
                  <a:t> </a:t>
                </a:r>
                <a:r>
                  <a:rPr lang="en-US" sz="1600" dirty="0"/>
                  <a:t>the missions (or hours) needed for each crack size to reach the critical crack size calculated previously. </a:t>
                </a:r>
                <a:endParaRPr lang="el-GR" sz="1600" dirty="0"/>
              </a:p>
              <a:p>
                <a:pPr marL="342900" indent="-342900" algn="just">
                  <a:buFont typeface="+mj-lt"/>
                  <a:buAutoNum type="arabicPeriod"/>
                </a:pPr>
                <a:r>
                  <a:rPr lang="en-US" sz="1600" dirty="0"/>
                  <a:t>Calculate the </a:t>
                </a:r>
                <a:r>
                  <a:rPr lang="en-US" sz="1600" b="1" i="1" dirty="0"/>
                  <a:t>Probability of Exceedance (POE)</a:t>
                </a:r>
                <a:r>
                  <a:rPr lang="en-US" sz="1600" b="1" dirty="0"/>
                  <a:t> </a:t>
                </a:r>
                <a:r>
                  <a:rPr lang="en-US" sz="1600" dirty="0"/>
                  <a:t>for a single hole, using the formula </a:t>
                </a:r>
                <a14:m>
                  <m:oMath xmlns:m="http://schemas.openxmlformats.org/officeDocument/2006/math">
                    <m:r>
                      <a:rPr lang="en-US" sz="1600" b="0" i="1" smtClean="0">
                        <a:latin typeface="Cambria Math" panose="02040503050406030204" pitchFamily="18" charset="0"/>
                      </a:rPr>
                      <m:t>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ea typeface="Cambria Math" panose="02040503050406030204" pitchFamily="18" charset="0"/>
                      </a:rPr>
                      <m:t>∗5.42∙</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10</m:t>
                        </m:r>
                      </m:e>
                      <m:sup>
                        <m:r>
                          <a:rPr lang="en-US" sz="1600" b="0" i="1" smtClean="0">
                            <a:latin typeface="Cambria Math" panose="02040503050406030204" pitchFamily="18" charset="0"/>
                            <a:ea typeface="Cambria Math" panose="02040503050406030204" pitchFamily="18" charset="0"/>
                          </a:rPr>
                          <m:t>−6</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𝑒</m:t>
                        </m:r>
                      </m:e>
                      <m:sup>
                        <m:r>
                          <a:rPr lang="en-US" sz="1600" b="0" i="1" smtClean="0">
                            <a:latin typeface="Cambria Math" panose="02040503050406030204" pitchFamily="18" charset="0"/>
                            <a:ea typeface="Cambria Math" panose="02040503050406030204" pitchFamily="18" charset="0"/>
                          </a:rPr>
                          <m:t>−61.456</m:t>
                        </m:r>
                        <m:r>
                          <a:rPr lang="en-US" sz="1600" b="0" i="1" smtClean="0">
                            <a:latin typeface="Cambria Math" panose="02040503050406030204" pitchFamily="18" charset="0"/>
                            <a:ea typeface="Cambria Math" panose="02040503050406030204" pitchFamily="18" charset="0"/>
                          </a:rPr>
                          <m:t>𝑥</m:t>
                        </m:r>
                      </m:sup>
                    </m:sSup>
                  </m:oMath>
                </a14:m>
                <a:r>
                  <a:rPr lang="en-US" sz="1600" dirty="0"/>
                  <a:t>. The parameter </a:t>
                </a:r>
                <a14:m>
                  <m:oMath xmlns:m="http://schemas.openxmlformats.org/officeDocument/2006/math">
                    <m:r>
                      <a:rPr lang="en-US" sz="1600" i="1">
                        <a:latin typeface="Cambria Math" panose="02040503050406030204" pitchFamily="18" charset="0"/>
                      </a:rPr>
                      <m:t>𝑣</m:t>
                    </m:r>
                  </m:oMath>
                </a14:m>
                <a:r>
                  <a:rPr lang="en-US" sz="1600" dirty="0"/>
                  <a:t> is equal to 1, as L/D is larger than 1.3.</a:t>
                </a:r>
              </a:p>
              <a:p>
                <a:pPr marL="342900" indent="-342900" algn="just">
                  <a:buFont typeface="+mj-lt"/>
                  <a:buAutoNum type="arabicPeriod"/>
                </a:pPr>
                <a:r>
                  <a:rPr lang="en-US" sz="1600" dirty="0"/>
                  <a:t>Calculate</a:t>
                </a:r>
                <a:r>
                  <a:rPr lang="en-US" sz="1600" b="1" i="1" dirty="0"/>
                  <a:t> </a:t>
                </a:r>
                <a:r>
                  <a:rPr lang="en-US" sz="1600" dirty="0"/>
                  <a:t>the</a:t>
                </a:r>
                <a:r>
                  <a:rPr lang="en-US" sz="1600" b="1" i="1" dirty="0"/>
                  <a:t> Probability of Failure (hpf)</a:t>
                </a:r>
                <a:r>
                  <a:rPr lang="en-US" sz="1600" dirty="0"/>
                  <a:t>, by calculating the POE with the area of the hole (area = circumference * depth).</a:t>
                </a:r>
              </a:p>
              <a:p>
                <a:pPr marL="342900" indent="-342900" algn="just">
                  <a:buFont typeface="+mj-lt"/>
                  <a:buAutoNum type="arabicPeriod"/>
                </a:pPr>
                <a:r>
                  <a:rPr lang="en-US" sz="1600" dirty="0"/>
                  <a:t>Calculate the </a:t>
                </a:r>
                <a:r>
                  <a:rPr lang="en-US" sz="1600" b="1" i="1" dirty="0"/>
                  <a:t>Probability of Failure (POF)</a:t>
                </a:r>
                <a:r>
                  <a:rPr lang="en-US" sz="1600" dirty="0"/>
                  <a:t>, by using the weakest link approach. The POF is given by the equation: </a:t>
                </a:r>
                <a14:m>
                  <m:oMath xmlns:m="http://schemas.openxmlformats.org/officeDocument/2006/math">
                    <m:r>
                      <a:rPr lang="en-US" sz="1600" b="0" i="1" smtClean="0">
                        <a:latin typeface="Cambria Math" panose="02040503050406030204" pitchFamily="18" charset="0"/>
                      </a:rPr>
                      <m:t>𝑃𝑂𝐹</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𝑛</m:t>
                        </m:r>
                      </m:e>
                    </m:d>
                    <m:r>
                      <a:rPr lang="en-US" sz="1600" b="0" i="1" smtClean="0">
                        <a:latin typeface="Cambria Math" panose="02040503050406030204" pitchFamily="18" charset="0"/>
                      </a:rPr>
                      <m:t>=1−</m:t>
                    </m:r>
                    <m:sSup>
                      <m:sSupPr>
                        <m:ctrlPr>
                          <a:rPr lang="en-US" sz="1600" b="0" i="1" smtClean="0">
                            <a:latin typeface="Cambria Math" panose="02040503050406030204" pitchFamily="18" charset="0"/>
                          </a:rPr>
                        </m:ctrlPr>
                      </m:sSupPr>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r>
                              <a:rPr lang="en-US" sz="1600" b="0" i="1" smtClean="0">
                                <a:latin typeface="Cambria Math" panose="02040503050406030204" pitchFamily="18" charset="0"/>
                              </a:rPr>
                              <m:t>h𝑝𝑓</m:t>
                            </m:r>
                          </m:e>
                        </m:d>
                      </m:e>
                      <m:sup>
                        <m:r>
                          <a:rPr lang="en-US" sz="1600" b="0" i="1" smtClean="0">
                            <a:latin typeface="Cambria Math" panose="02040503050406030204" pitchFamily="18" charset="0"/>
                          </a:rPr>
                          <m:t>𝑛</m:t>
                        </m:r>
                      </m:sup>
                    </m:sSup>
                  </m:oMath>
                </a14:m>
                <a:r>
                  <a:rPr lang="en-US" sz="1600" b="1" i="1" dirty="0"/>
                  <a:t>, </a:t>
                </a:r>
                <a:r>
                  <a:rPr lang="en-US" sz="1600" dirty="0"/>
                  <a:t>where n is the number of holes. For 8 holes in each of the 4 shafts, n is equal to 32.</a:t>
                </a:r>
                <a:r>
                  <a:rPr lang="en-US" sz="1600" b="1" i="1" dirty="0"/>
                  <a:t> </a:t>
                </a:r>
              </a:p>
              <a:p>
                <a:pPr marL="342900" indent="-342900" algn="just">
                  <a:buFont typeface="+mj-lt"/>
                  <a:buAutoNum type="arabicPeriod"/>
                </a:pPr>
                <a:r>
                  <a:rPr lang="en-US" sz="1600" dirty="0"/>
                  <a:t>Find the hours needed for a POF of 2e5.</a:t>
                </a:r>
              </a:p>
            </p:txBody>
          </p:sp>
        </mc:Choice>
        <mc:Fallback xmlns="">
          <p:sp>
            <p:nvSpPr>
              <p:cNvPr id="16" name="TextBox 15">
                <a:extLst>
                  <a:ext uri="{FF2B5EF4-FFF2-40B4-BE49-F238E27FC236}">
                    <a16:creationId xmlns:a16="http://schemas.microsoft.com/office/drawing/2014/main" id="{ABA4C0F4-8342-3F7D-33A8-3B7D42AE6322}"/>
                  </a:ext>
                </a:extLst>
              </p:cNvPr>
              <p:cNvSpPr txBox="1">
                <a:spLocks noRot="1" noChangeAspect="1" noMove="1" noResize="1" noEditPoints="1" noAdjustHandles="1" noChangeArrowheads="1" noChangeShapeType="1" noTextEdit="1"/>
              </p:cNvSpPr>
              <p:nvPr/>
            </p:nvSpPr>
            <p:spPr>
              <a:xfrm>
                <a:off x="236340" y="1471202"/>
                <a:ext cx="8768513" cy="3757695"/>
              </a:xfrm>
              <a:prstGeom prst="rect">
                <a:avLst/>
              </a:prstGeom>
              <a:blipFill>
                <a:blip r:embed="rId2"/>
                <a:stretch>
                  <a:fillRect l="-1669" t="-2107" r="-1391" b="-2593"/>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9B6ACCB1-D0B3-9368-B75B-5D7638346FFD}"/>
              </a:ext>
            </a:extLst>
          </p:cNvPr>
          <p:cNvPicPr>
            <a:picLocks noChangeAspect="1"/>
          </p:cNvPicPr>
          <p:nvPr/>
        </p:nvPicPr>
        <p:blipFill>
          <a:blip r:embed="rId3"/>
          <a:stretch>
            <a:fillRect/>
          </a:stretch>
        </p:blipFill>
        <p:spPr>
          <a:xfrm>
            <a:off x="257818" y="5390886"/>
            <a:ext cx="8628364" cy="565215"/>
          </a:xfrm>
          <a:prstGeom prst="rect">
            <a:avLst/>
          </a:prstGeom>
        </p:spPr>
      </p:pic>
      <p:sp>
        <p:nvSpPr>
          <p:cNvPr id="2" name="Titolo 1">
            <a:extLst>
              <a:ext uri="{FF2B5EF4-FFF2-40B4-BE49-F238E27FC236}">
                <a16:creationId xmlns:a16="http://schemas.microsoft.com/office/drawing/2014/main" id="{921B56B7-6A48-5FB5-F27E-F34BC2935242}"/>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29</a:t>
            </a:r>
          </a:p>
        </p:txBody>
      </p:sp>
      <p:sp>
        <p:nvSpPr>
          <p:cNvPr id="3" name="Rectangle 2">
            <a:extLst>
              <a:ext uri="{FF2B5EF4-FFF2-40B4-BE49-F238E27FC236}">
                <a16:creationId xmlns:a16="http://schemas.microsoft.com/office/drawing/2014/main" id="{A08F84B2-040C-6CEA-4EC4-150C309851A7}"/>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73062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Problem Definition</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1.1</a:t>
                </a:r>
              </a:p>
            </p:txBody>
          </p:sp>
        </p:grpSp>
      </p:grpSp>
      <p:sp>
        <p:nvSpPr>
          <p:cNvPr id="12" name="Rectangle 11">
            <a:extLst>
              <a:ext uri="{FF2B5EF4-FFF2-40B4-BE49-F238E27FC236}">
                <a16:creationId xmlns:a16="http://schemas.microsoft.com/office/drawing/2014/main" id="{9CD016EE-EED9-E0B9-05D4-6F556E05FD5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
        <p:nvSpPr>
          <p:cNvPr id="5" name="TextBox 4">
            <a:extLst>
              <a:ext uri="{FF2B5EF4-FFF2-40B4-BE49-F238E27FC236}">
                <a16:creationId xmlns:a16="http://schemas.microsoft.com/office/drawing/2014/main" id="{C16AF5DC-728A-2C28-A238-98B32664A1DE}"/>
              </a:ext>
            </a:extLst>
          </p:cNvPr>
          <p:cNvSpPr txBox="1"/>
          <p:nvPr/>
        </p:nvSpPr>
        <p:spPr>
          <a:xfrm>
            <a:off x="236340" y="1654959"/>
            <a:ext cx="8768512" cy="553998"/>
          </a:xfrm>
          <a:prstGeom prst="rect">
            <a:avLst/>
          </a:prstGeom>
          <a:noFill/>
        </p:spPr>
        <p:txBody>
          <a:bodyPr wrap="square" lIns="0" tIns="0" rIns="0" bIns="0" rtlCol="0">
            <a:spAutoFit/>
          </a:bodyPr>
          <a:lstStyle/>
          <a:p>
            <a:pPr algn="l"/>
            <a:r>
              <a:rPr lang="en-US" dirty="0"/>
              <a:t>The </a:t>
            </a:r>
            <a:r>
              <a:rPr lang="en-US" b="1" dirty="0"/>
              <a:t>goal</a:t>
            </a:r>
            <a:r>
              <a:rPr lang="en-US" dirty="0"/>
              <a:t> of the project is to do a </a:t>
            </a:r>
            <a:r>
              <a:rPr lang="en-US" b="1" dirty="0"/>
              <a:t>safe-life and damage tolerance analysis </a:t>
            </a:r>
            <a:r>
              <a:rPr lang="en-US" dirty="0"/>
              <a:t>of the TP400 propeller shaft, which is a part of the A400M military aircraft.</a:t>
            </a:r>
          </a:p>
        </p:txBody>
      </p:sp>
      <p:pic>
        <p:nvPicPr>
          <p:cNvPr id="16" name="Picture 15">
            <a:extLst>
              <a:ext uri="{FF2B5EF4-FFF2-40B4-BE49-F238E27FC236}">
                <a16:creationId xmlns:a16="http://schemas.microsoft.com/office/drawing/2014/main" id="{DF5250B7-22DC-429E-C85E-1C0FD7E19CDE}"/>
              </a:ext>
            </a:extLst>
          </p:cNvPr>
          <p:cNvPicPr>
            <a:picLocks noChangeAspect="1"/>
          </p:cNvPicPr>
          <p:nvPr/>
        </p:nvPicPr>
        <p:blipFill>
          <a:blip r:embed="rId2"/>
          <a:stretch>
            <a:fillRect/>
          </a:stretch>
        </p:blipFill>
        <p:spPr>
          <a:xfrm>
            <a:off x="6068285" y="3903984"/>
            <a:ext cx="2718662" cy="1866325"/>
          </a:xfrm>
          <a:prstGeom prst="rect">
            <a:avLst/>
          </a:prstGeom>
        </p:spPr>
      </p:pic>
      <p:sp>
        <p:nvSpPr>
          <p:cNvPr id="19" name="TextBox 18">
            <a:extLst>
              <a:ext uri="{FF2B5EF4-FFF2-40B4-BE49-F238E27FC236}">
                <a16:creationId xmlns:a16="http://schemas.microsoft.com/office/drawing/2014/main" id="{51DEE819-F3C9-D068-CE07-82C819EB31DC}"/>
              </a:ext>
            </a:extLst>
          </p:cNvPr>
          <p:cNvSpPr txBox="1"/>
          <p:nvPr/>
        </p:nvSpPr>
        <p:spPr>
          <a:xfrm>
            <a:off x="236340" y="4343051"/>
            <a:ext cx="5155831" cy="1384995"/>
          </a:xfrm>
          <a:prstGeom prst="rect">
            <a:avLst/>
          </a:prstGeom>
          <a:noFill/>
        </p:spPr>
        <p:txBody>
          <a:bodyPr wrap="square" lIns="0" tIns="0" rIns="0" bIns="0" rtlCol="0">
            <a:spAutoFit/>
          </a:bodyPr>
          <a:lstStyle/>
          <a:p>
            <a:pPr algn="l"/>
            <a:r>
              <a:rPr lang="en-US" dirty="0"/>
              <a:t>During operation:</a:t>
            </a:r>
          </a:p>
          <a:p>
            <a:pPr marL="285750" indent="-285750" algn="l">
              <a:buFont typeface="Arial" panose="020B0604020202020204" pitchFamily="34" charset="0"/>
              <a:buChar char="•"/>
            </a:pPr>
            <a:r>
              <a:rPr lang="en-US" sz="1800" b="0" i="0" u="none" strike="noStrike" baseline="0" dirty="0">
                <a:solidFill>
                  <a:srgbClr val="000000"/>
                </a:solidFill>
              </a:rPr>
              <a:t>T</a:t>
            </a:r>
            <a:r>
              <a:rPr lang="en-US" dirty="0">
                <a:solidFill>
                  <a:srgbClr val="000000"/>
                </a:solidFill>
              </a:rPr>
              <a:t>orque </a:t>
            </a:r>
            <a:r>
              <a:rPr lang="en-US" sz="1800" b="0" i="0" u="none" strike="noStrike" baseline="0" dirty="0">
                <a:solidFill>
                  <a:srgbClr val="000000"/>
                </a:solidFill>
              </a:rPr>
              <a:t>and thrust generate a </a:t>
            </a:r>
            <a:r>
              <a:rPr lang="en-US" b="1" dirty="0">
                <a:solidFill>
                  <a:srgbClr val="000000"/>
                </a:solidFill>
              </a:rPr>
              <a:t>mean stress </a:t>
            </a:r>
            <a:r>
              <a:rPr lang="en-US" sz="1800" b="0" i="0" u="none" strike="noStrike" baseline="0" dirty="0">
                <a:solidFill>
                  <a:srgbClr val="000000"/>
                </a:solidFill>
              </a:rPr>
              <a:t>in the section</a:t>
            </a:r>
          </a:p>
          <a:p>
            <a:pPr marL="285750" indent="-285750" algn="l">
              <a:buFont typeface="Arial" panose="020B0604020202020204" pitchFamily="34" charset="0"/>
              <a:buChar char="•"/>
            </a:pPr>
            <a:r>
              <a:rPr lang="en-US" dirty="0">
                <a:solidFill>
                  <a:srgbClr val="000000"/>
                </a:solidFill>
              </a:rPr>
              <a:t>Bending moment and radial force generate an </a:t>
            </a:r>
            <a:r>
              <a:rPr lang="en-US" b="1" dirty="0">
                <a:solidFill>
                  <a:srgbClr val="000000"/>
                </a:solidFill>
              </a:rPr>
              <a:t>alternate stress </a:t>
            </a:r>
            <a:r>
              <a:rPr lang="en-US" dirty="0">
                <a:solidFill>
                  <a:srgbClr val="000000"/>
                </a:solidFill>
              </a:rPr>
              <a:t>in the section</a:t>
            </a:r>
            <a:endParaRPr lang="en-US" dirty="0"/>
          </a:p>
        </p:txBody>
      </p:sp>
      <p:sp>
        <p:nvSpPr>
          <p:cNvPr id="20" name="TextBox 19">
            <a:extLst>
              <a:ext uri="{FF2B5EF4-FFF2-40B4-BE49-F238E27FC236}">
                <a16:creationId xmlns:a16="http://schemas.microsoft.com/office/drawing/2014/main" id="{BEAE1694-0FB3-F38D-D266-17439D516699}"/>
              </a:ext>
            </a:extLst>
          </p:cNvPr>
          <p:cNvSpPr txBox="1"/>
          <p:nvPr/>
        </p:nvSpPr>
        <p:spPr>
          <a:xfrm>
            <a:off x="236340" y="2999005"/>
            <a:ext cx="5472067" cy="553998"/>
          </a:xfrm>
          <a:prstGeom prst="rect">
            <a:avLst/>
          </a:prstGeom>
          <a:noFill/>
        </p:spPr>
        <p:txBody>
          <a:bodyPr wrap="square" lIns="0" tIns="0" rIns="0" bIns="0" rtlCol="0">
            <a:spAutoFit/>
          </a:bodyPr>
          <a:lstStyle/>
          <a:p>
            <a:pPr algn="l"/>
            <a:r>
              <a:rPr lang="en-US" b="1" dirty="0"/>
              <a:t>Assumption: </a:t>
            </a:r>
            <a:r>
              <a:rPr lang="en-US" dirty="0"/>
              <a:t>The radial forces generate a moment that is in phase with the bending moment.</a:t>
            </a:r>
          </a:p>
        </p:txBody>
      </p:sp>
      <p:pic>
        <p:nvPicPr>
          <p:cNvPr id="22" name="Picture 21">
            <a:extLst>
              <a:ext uri="{FF2B5EF4-FFF2-40B4-BE49-F238E27FC236}">
                <a16:creationId xmlns:a16="http://schemas.microsoft.com/office/drawing/2014/main" id="{6B4B88E2-744F-8FEA-52FF-4720BF32A477}"/>
              </a:ext>
            </a:extLst>
          </p:cNvPr>
          <p:cNvPicPr>
            <a:picLocks noChangeAspect="1"/>
          </p:cNvPicPr>
          <p:nvPr/>
        </p:nvPicPr>
        <p:blipFill>
          <a:blip r:embed="rId3"/>
          <a:stretch>
            <a:fillRect/>
          </a:stretch>
        </p:blipFill>
        <p:spPr>
          <a:xfrm>
            <a:off x="5850380" y="2473773"/>
            <a:ext cx="3154472" cy="955227"/>
          </a:xfrm>
          <a:prstGeom prst="rect">
            <a:avLst/>
          </a:prstGeom>
        </p:spPr>
      </p:pic>
    </p:spTree>
    <p:extLst>
      <p:ext uri="{BB962C8B-B14F-4D97-AF65-F5344CB8AC3E}">
        <p14:creationId xmlns:p14="http://schemas.microsoft.com/office/powerpoint/2010/main" val="4183658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number of holes in the same hole&#10;&#10;Description automatically generated with medium confidence">
            <a:extLst>
              <a:ext uri="{FF2B5EF4-FFF2-40B4-BE49-F238E27FC236}">
                <a16:creationId xmlns:a16="http://schemas.microsoft.com/office/drawing/2014/main" id="{7CA4CBD6-B41F-B3D5-D537-6BBB57E88E97}"/>
              </a:ext>
            </a:extLst>
          </p:cNvPr>
          <p:cNvPicPr>
            <a:picLocks noChangeAspect="1"/>
          </p:cNvPicPr>
          <p:nvPr/>
        </p:nvPicPr>
        <p:blipFill>
          <a:blip r:embed="rId2"/>
          <a:stretch>
            <a:fillRect/>
          </a:stretch>
        </p:blipFill>
        <p:spPr>
          <a:xfrm>
            <a:off x="236339" y="2120577"/>
            <a:ext cx="5029613" cy="3772210"/>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p:sp>
        <p:nvSpPr>
          <p:cNvPr id="5" name="TextBox 4">
            <a:extLst>
              <a:ext uri="{FF2B5EF4-FFF2-40B4-BE49-F238E27FC236}">
                <a16:creationId xmlns:a16="http://schemas.microsoft.com/office/drawing/2014/main" id="{F75DA35C-D498-5E87-455B-6EA65C28335A}"/>
              </a:ext>
            </a:extLst>
          </p:cNvPr>
          <p:cNvSpPr txBox="1"/>
          <p:nvPr/>
        </p:nvSpPr>
        <p:spPr>
          <a:xfrm>
            <a:off x="2286000" y="1582904"/>
            <a:ext cx="4572000" cy="400110"/>
          </a:xfrm>
          <a:prstGeom prst="rect">
            <a:avLst/>
          </a:prstGeom>
          <a:noFill/>
        </p:spPr>
        <p:txBody>
          <a:bodyPr wrap="square">
            <a:spAutoFit/>
          </a:bodyPr>
          <a:lstStyle/>
          <a:p>
            <a:pPr algn="ctr"/>
            <a:r>
              <a:rPr lang="en-US" sz="2000" b="1" dirty="0"/>
              <a:t>Profile 1</a:t>
            </a:r>
            <a:endParaRPr lang="el-GR" sz="2000" dirty="0"/>
          </a:p>
        </p:txBody>
      </p:sp>
      <p:sp>
        <p:nvSpPr>
          <p:cNvPr id="9" name="TextBox 8">
            <a:extLst>
              <a:ext uri="{FF2B5EF4-FFF2-40B4-BE49-F238E27FC236}">
                <a16:creationId xmlns:a16="http://schemas.microsoft.com/office/drawing/2014/main" id="{203DDA8F-F6C1-7D24-6CA8-F12238393C8F}"/>
              </a:ext>
            </a:extLst>
          </p:cNvPr>
          <p:cNvSpPr txBox="1"/>
          <p:nvPr/>
        </p:nvSpPr>
        <p:spPr>
          <a:xfrm>
            <a:off x="5142400" y="3452684"/>
            <a:ext cx="3431199" cy="1107996"/>
          </a:xfrm>
          <a:prstGeom prst="rect">
            <a:avLst/>
          </a:prstGeom>
          <a:noFill/>
        </p:spPr>
        <p:txBody>
          <a:bodyPr wrap="square" lIns="0" tIns="0" rIns="0" bIns="0" rtlCol="0">
            <a:spAutoFit/>
          </a:bodyPr>
          <a:lstStyle/>
          <a:p>
            <a:pPr algn="ctr"/>
            <a:r>
              <a:rPr lang="en-US" dirty="0"/>
              <a:t>The life with a probability of being exceeded of 2e-5 is:</a:t>
            </a:r>
          </a:p>
          <a:p>
            <a:pPr algn="ctr"/>
            <a:endParaRPr lang="en-US" dirty="0"/>
          </a:p>
          <a:p>
            <a:pPr algn="ctr"/>
            <a:r>
              <a:rPr lang="en-US" b="1" dirty="0"/>
              <a:t>1367.9 hours</a:t>
            </a:r>
          </a:p>
        </p:txBody>
      </p:sp>
      <p:sp>
        <p:nvSpPr>
          <p:cNvPr id="2" name="Titolo 1">
            <a:extLst>
              <a:ext uri="{FF2B5EF4-FFF2-40B4-BE49-F238E27FC236}">
                <a16:creationId xmlns:a16="http://schemas.microsoft.com/office/drawing/2014/main" id="{74240321-7E62-20CC-DB92-B48261211D87}"/>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30</a:t>
            </a:r>
          </a:p>
        </p:txBody>
      </p:sp>
      <p:sp>
        <p:nvSpPr>
          <p:cNvPr id="3" name="Rectangle 2">
            <a:extLst>
              <a:ext uri="{FF2B5EF4-FFF2-40B4-BE49-F238E27FC236}">
                <a16:creationId xmlns:a16="http://schemas.microsoft.com/office/drawing/2014/main" id="{1B548148-ED6A-B865-CA60-41EE2EC5F71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28574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showing the difference between a single hole and a single hole&#10;&#10;Description automatically generated">
            <a:extLst>
              <a:ext uri="{FF2B5EF4-FFF2-40B4-BE49-F238E27FC236}">
                <a16:creationId xmlns:a16="http://schemas.microsoft.com/office/drawing/2014/main" id="{8EEBD5C8-9B02-6FFE-A932-95D7936116E7}"/>
              </a:ext>
            </a:extLst>
          </p:cNvPr>
          <p:cNvPicPr>
            <a:picLocks noChangeAspect="1"/>
          </p:cNvPicPr>
          <p:nvPr/>
        </p:nvPicPr>
        <p:blipFill>
          <a:blip r:embed="rId2"/>
          <a:stretch>
            <a:fillRect/>
          </a:stretch>
        </p:blipFill>
        <p:spPr>
          <a:xfrm>
            <a:off x="236340" y="2120577"/>
            <a:ext cx="5029613" cy="3772210"/>
          </a:xfrm>
          <a:prstGeom prst="rect">
            <a:avLst/>
          </a:prstGeom>
        </p:spPr>
      </p:pic>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3.1</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4.1</a:t>
              </a:r>
            </a:p>
          </p:txBody>
        </p:sp>
      </p:grpSp>
      <p:sp>
        <p:nvSpPr>
          <p:cNvPr id="5" name="TextBox 4">
            <a:extLst>
              <a:ext uri="{FF2B5EF4-FFF2-40B4-BE49-F238E27FC236}">
                <a16:creationId xmlns:a16="http://schemas.microsoft.com/office/drawing/2014/main" id="{F75DA35C-D498-5E87-455B-6EA65C28335A}"/>
              </a:ext>
            </a:extLst>
          </p:cNvPr>
          <p:cNvSpPr txBox="1"/>
          <p:nvPr/>
        </p:nvSpPr>
        <p:spPr>
          <a:xfrm>
            <a:off x="2286000" y="1582904"/>
            <a:ext cx="4572000" cy="400110"/>
          </a:xfrm>
          <a:prstGeom prst="rect">
            <a:avLst/>
          </a:prstGeom>
          <a:noFill/>
        </p:spPr>
        <p:txBody>
          <a:bodyPr wrap="square">
            <a:spAutoFit/>
          </a:bodyPr>
          <a:lstStyle/>
          <a:p>
            <a:pPr algn="ctr"/>
            <a:r>
              <a:rPr lang="en-US" sz="2000" b="1" dirty="0"/>
              <a:t>Standard Mission</a:t>
            </a:r>
            <a:endParaRPr lang="el-GR" sz="2000" dirty="0"/>
          </a:p>
        </p:txBody>
      </p:sp>
      <p:sp>
        <p:nvSpPr>
          <p:cNvPr id="9" name="TextBox 8">
            <a:extLst>
              <a:ext uri="{FF2B5EF4-FFF2-40B4-BE49-F238E27FC236}">
                <a16:creationId xmlns:a16="http://schemas.microsoft.com/office/drawing/2014/main" id="{203DDA8F-F6C1-7D24-6CA8-F12238393C8F}"/>
              </a:ext>
            </a:extLst>
          </p:cNvPr>
          <p:cNvSpPr txBox="1"/>
          <p:nvPr/>
        </p:nvSpPr>
        <p:spPr>
          <a:xfrm>
            <a:off x="5142400" y="3452684"/>
            <a:ext cx="3431199" cy="1107996"/>
          </a:xfrm>
          <a:prstGeom prst="rect">
            <a:avLst/>
          </a:prstGeom>
          <a:noFill/>
        </p:spPr>
        <p:txBody>
          <a:bodyPr wrap="square" lIns="0" tIns="0" rIns="0" bIns="0" rtlCol="0">
            <a:spAutoFit/>
          </a:bodyPr>
          <a:lstStyle/>
          <a:p>
            <a:pPr algn="ctr"/>
            <a:r>
              <a:rPr lang="en-US" dirty="0"/>
              <a:t>The life with a probability of being exceeded of 2e-5 is:</a:t>
            </a:r>
          </a:p>
          <a:p>
            <a:pPr algn="ctr"/>
            <a:endParaRPr lang="en-US" dirty="0"/>
          </a:p>
          <a:p>
            <a:pPr algn="ctr"/>
            <a:r>
              <a:rPr lang="en-US" b="1" dirty="0"/>
              <a:t>652.7 hours</a:t>
            </a:r>
          </a:p>
        </p:txBody>
      </p:sp>
      <p:sp>
        <p:nvSpPr>
          <p:cNvPr id="2" name="Titolo 1">
            <a:extLst>
              <a:ext uri="{FF2B5EF4-FFF2-40B4-BE49-F238E27FC236}">
                <a16:creationId xmlns:a16="http://schemas.microsoft.com/office/drawing/2014/main" id="{83038897-6E4F-7E10-EEEA-442EEA4BACB8}"/>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31</a:t>
            </a:r>
          </a:p>
        </p:txBody>
      </p:sp>
      <p:sp>
        <p:nvSpPr>
          <p:cNvPr id="3" name="Rectangle 2">
            <a:extLst>
              <a:ext uri="{FF2B5EF4-FFF2-40B4-BE49-F238E27FC236}">
                <a16:creationId xmlns:a16="http://schemas.microsoft.com/office/drawing/2014/main" id="{486C8D8F-1EFB-14BC-88D1-4B2FAF8FF393}"/>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94291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pic>
        <p:nvPicPr>
          <p:cNvPr id="6" name="Picture 5">
            <a:extLst>
              <a:ext uri="{FF2B5EF4-FFF2-40B4-BE49-F238E27FC236}">
                <a16:creationId xmlns:a16="http://schemas.microsoft.com/office/drawing/2014/main" id="{BF0A850A-7CD0-C256-C8A9-93BAA757C0BF}"/>
              </a:ext>
            </a:extLst>
          </p:cNvPr>
          <p:cNvPicPr>
            <a:picLocks noChangeAspect="1"/>
          </p:cNvPicPr>
          <p:nvPr/>
        </p:nvPicPr>
        <p:blipFill>
          <a:blip r:embed="rId2"/>
          <a:stretch>
            <a:fillRect/>
          </a:stretch>
        </p:blipFill>
        <p:spPr>
          <a:xfrm>
            <a:off x="236340" y="2272624"/>
            <a:ext cx="4396682" cy="2903168"/>
          </a:xfrm>
          <a:prstGeom prst="rect">
            <a:avLst/>
          </a:prstGeom>
        </p:spPr>
      </p:pic>
      <p:sp>
        <p:nvSpPr>
          <p:cNvPr id="7" name="TextBox 6">
            <a:extLst>
              <a:ext uri="{FF2B5EF4-FFF2-40B4-BE49-F238E27FC236}">
                <a16:creationId xmlns:a16="http://schemas.microsoft.com/office/drawing/2014/main" id="{5F9458BE-96A5-A587-DF63-12214D5E8599}"/>
              </a:ext>
            </a:extLst>
          </p:cNvPr>
          <p:cNvSpPr txBox="1"/>
          <p:nvPr/>
        </p:nvSpPr>
        <p:spPr>
          <a:xfrm>
            <a:off x="236340" y="1510567"/>
            <a:ext cx="1275990" cy="276999"/>
          </a:xfrm>
          <a:prstGeom prst="rect">
            <a:avLst/>
          </a:prstGeom>
          <a:noFill/>
        </p:spPr>
        <p:txBody>
          <a:bodyPr wrap="none" lIns="0" tIns="0" rIns="0" bIns="0" rtlCol="0">
            <a:spAutoFit/>
          </a:bodyPr>
          <a:lstStyle/>
          <a:p>
            <a:pPr algn="l"/>
            <a:r>
              <a:rPr lang="en-US" b="1" dirty="0"/>
              <a:t>AC 33-70.2</a:t>
            </a:r>
          </a:p>
        </p:txBody>
      </p:sp>
      <p:grpSp>
        <p:nvGrpSpPr>
          <p:cNvPr id="15" name="Group 14">
            <a:extLst>
              <a:ext uri="{FF2B5EF4-FFF2-40B4-BE49-F238E27FC236}">
                <a16:creationId xmlns:a16="http://schemas.microsoft.com/office/drawing/2014/main" id="{DA14349F-FE8E-37FA-466F-1DBDDC838108}"/>
              </a:ext>
            </a:extLst>
          </p:cNvPr>
          <p:cNvGrpSpPr/>
          <p:nvPr/>
        </p:nvGrpSpPr>
        <p:grpSpPr>
          <a:xfrm>
            <a:off x="4338691" y="2696853"/>
            <a:ext cx="4728749" cy="1553104"/>
            <a:chOff x="5108027" y="2331367"/>
            <a:chExt cx="3218866" cy="1057200"/>
          </a:xfrm>
        </p:grpSpPr>
        <p:pic>
          <p:nvPicPr>
            <p:cNvPr id="14" name="Picture 13">
              <a:extLst>
                <a:ext uri="{FF2B5EF4-FFF2-40B4-BE49-F238E27FC236}">
                  <a16:creationId xmlns:a16="http://schemas.microsoft.com/office/drawing/2014/main" id="{1183F224-ED12-3677-BC8E-43D12858FE10}"/>
                </a:ext>
              </a:extLst>
            </p:cNvPr>
            <p:cNvPicPr>
              <a:picLocks noChangeAspect="1"/>
            </p:cNvPicPr>
            <p:nvPr/>
          </p:nvPicPr>
          <p:blipFill rotWithShape="1">
            <a:blip r:embed="rId3"/>
            <a:srcRect l="-1" r="-974" b="72707"/>
            <a:stretch/>
          </p:blipFill>
          <p:spPr>
            <a:xfrm>
              <a:off x="5108027" y="2331367"/>
              <a:ext cx="3218866" cy="529022"/>
            </a:xfrm>
            <a:prstGeom prst="rect">
              <a:avLst/>
            </a:prstGeom>
          </p:spPr>
        </p:pic>
        <p:pic>
          <p:nvPicPr>
            <p:cNvPr id="10" name="Picture 9">
              <a:extLst>
                <a:ext uri="{FF2B5EF4-FFF2-40B4-BE49-F238E27FC236}">
                  <a16:creationId xmlns:a16="http://schemas.microsoft.com/office/drawing/2014/main" id="{249539CA-E766-55F2-0CE1-037783CA5464}"/>
                </a:ext>
              </a:extLst>
            </p:cNvPr>
            <p:cNvPicPr>
              <a:picLocks noChangeAspect="1"/>
            </p:cNvPicPr>
            <p:nvPr/>
          </p:nvPicPr>
          <p:blipFill rotWithShape="1">
            <a:blip r:embed="rId3"/>
            <a:srcRect l="-1" t="70156" r="-974" b="304"/>
            <a:stretch/>
          </p:blipFill>
          <p:spPr>
            <a:xfrm>
              <a:off x="5108028" y="2816000"/>
              <a:ext cx="3218865" cy="572567"/>
            </a:xfrm>
            <a:prstGeom prst="rect">
              <a:avLst/>
            </a:prstGeom>
          </p:spPr>
        </p:pic>
      </p:grpSp>
      <p:sp>
        <p:nvSpPr>
          <p:cNvPr id="3" name="Titolo 1">
            <a:extLst>
              <a:ext uri="{FF2B5EF4-FFF2-40B4-BE49-F238E27FC236}">
                <a16:creationId xmlns:a16="http://schemas.microsoft.com/office/drawing/2014/main" id="{16C9CE9F-47E7-D291-61C3-2AB7FAE66BE3}"/>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32</a:t>
            </a:r>
          </a:p>
        </p:txBody>
      </p:sp>
      <p:sp>
        <p:nvSpPr>
          <p:cNvPr id="2" name="Rectangle 1">
            <a:extLst>
              <a:ext uri="{FF2B5EF4-FFF2-40B4-BE49-F238E27FC236}">
                <a16:creationId xmlns:a16="http://schemas.microsoft.com/office/drawing/2014/main" id="{0882F800-78A6-97C3-08A8-99ECCD57BF9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807101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grpSp>
        <p:nvGrpSpPr>
          <p:cNvPr id="26" name="Group 25">
            <a:extLst>
              <a:ext uri="{FF2B5EF4-FFF2-40B4-BE49-F238E27FC236}">
                <a16:creationId xmlns:a16="http://schemas.microsoft.com/office/drawing/2014/main" id="{3AF1CCC6-31F4-BB94-E4A9-B18FE022503E}"/>
              </a:ext>
            </a:extLst>
          </p:cNvPr>
          <p:cNvGrpSpPr/>
          <p:nvPr/>
        </p:nvGrpSpPr>
        <p:grpSpPr>
          <a:xfrm>
            <a:off x="423674" y="1335184"/>
            <a:ext cx="8585885" cy="4776623"/>
            <a:chOff x="96496" y="1335184"/>
            <a:chExt cx="8585885" cy="4776623"/>
          </a:xfrm>
        </p:grpSpPr>
        <p:pic>
          <p:nvPicPr>
            <p:cNvPr id="3" name="Picture 2">
              <a:extLst>
                <a:ext uri="{FF2B5EF4-FFF2-40B4-BE49-F238E27FC236}">
                  <a16:creationId xmlns:a16="http://schemas.microsoft.com/office/drawing/2014/main" id="{A0700F3F-4D8F-46DE-D3D8-DD9AB47DD6F6}"/>
                </a:ext>
              </a:extLst>
            </p:cNvPr>
            <p:cNvPicPr>
              <a:picLocks noChangeAspect="1"/>
            </p:cNvPicPr>
            <p:nvPr/>
          </p:nvPicPr>
          <p:blipFill>
            <a:blip r:embed="rId2"/>
            <a:stretch>
              <a:fillRect/>
            </a:stretch>
          </p:blipFill>
          <p:spPr>
            <a:xfrm>
              <a:off x="376428" y="1641088"/>
              <a:ext cx="6770648" cy="4470719"/>
            </a:xfrm>
            <a:prstGeom prst="rect">
              <a:avLst/>
            </a:prstGeom>
          </p:spPr>
        </p:pic>
        <p:sp>
          <p:nvSpPr>
            <p:cNvPr id="7" name="Multiplication Sign 6">
              <a:extLst>
                <a:ext uri="{FF2B5EF4-FFF2-40B4-BE49-F238E27FC236}">
                  <a16:creationId xmlns:a16="http://schemas.microsoft.com/office/drawing/2014/main" id="{62A08F09-BE3B-6859-D6C8-9BFC982B6E02}"/>
                </a:ext>
              </a:extLst>
            </p:cNvPr>
            <p:cNvSpPr/>
            <p:nvPr/>
          </p:nvSpPr>
          <p:spPr>
            <a:xfrm>
              <a:off x="774297" y="2204579"/>
              <a:ext cx="1349419" cy="1104070"/>
            </a:xfrm>
            <a:prstGeom prst="mathMultiply">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7A7AAB73-DFD7-443F-7D91-FC246CA716B0}"/>
                </a:ext>
              </a:extLst>
            </p:cNvPr>
            <p:cNvCxnSpPr/>
            <p:nvPr/>
          </p:nvCxnSpPr>
          <p:spPr>
            <a:xfrm>
              <a:off x="6651375" y="1949116"/>
              <a:ext cx="495701"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5B13B3C-426D-4FEB-6141-44294D83B214}"/>
                    </a:ext>
                  </a:extLst>
                </p:cNvPr>
                <p:cNvSpPr txBox="1"/>
                <p:nvPr/>
              </p:nvSpPr>
              <p:spPr>
                <a:xfrm>
                  <a:off x="7284178" y="1847774"/>
                  <a:ext cx="1398203" cy="202684"/>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𝑁</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𝑖𝑛𝑠𝑝</m:t>
                            </m:r>
                          </m:sub>
                        </m:sSub>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𝑡</m:t>
                                </m:r>
                              </m:e>
                              <m:sub>
                                <m:r>
                                  <a:rPr lang="en-US" sz="1200" b="0" i="1" smtClean="0">
                                    <a:latin typeface="Cambria Math" panose="02040503050406030204" pitchFamily="18" charset="0"/>
                                  </a:rPr>
                                  <m:t>𝑖𝑛𝑠𝑝</m:t>
                                </m:r>
                              </m:sub>
                            </m:sSub>
                            <m:r>
                              <a:rPr lang="en-US" sz="1200" b="0" i="1" smtClean="0">
                                <a:latin typeface="Cambria Math" panose="02040503050406030204" pitchFamily="18" charset="0"/>
                              </a:rPr>
                              <m:t>0.033</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oMath>
                    </m:oMathPara>
                  </a14:m>
                  <a:endParaRPr lang="en-US" sz="1600" dirty="0"/>
                </a:p>
              </p:txBody>
            </p:sp>
          </mc:Choice>
          <mc:Fallback xmlns="">
            <p:sp>
              <p:nvSpPr>
                <p:cNvPr id="10" name="TextBox 9">
                  <a:extLst>
                    <a:ext uri="{FF2B5EF4-FFF2-40B4-BE49-F238E27FC236}">
                      <a16:creationId xmlns:a16="http://schemas.microsoft.com/office/drawing/2014/main" id="{E5B13B3C-426D-4FEB-6141-44294D83B214}"/>
                    </a:ext>
                  </a:extLst>
                </p:cNvPr>
                <p:cNvSpPr txBox="1">
                  <a:spLocks noRot="1" noChangeAspect="1" noMove="1" noResize="1" noEditPoints="1" noAdjustHandles="1" noChangeArrowheads="1" noChangeShapeType="1" noTextEdit="1"/>
                </p:cNvSpPr>
                <p:nvPr/>
              </p:nvSpPr>
              <p:spPr>
                <a:xfrm>
                  <a:off x="7284178" y="1847774"/>
                  <a:ext cx="1398203" cy="202684"/>
                </a:xfrm>
                <a:prstGeom prst="rect">
                  <a:avLst/>
                </a:prstGeom>
                <a:blipFill>
                  <a:blip r:embed="rId3"/>
                  <a:stretch>
                    <a:fillRect l="-2183" r="-3057" b="-3030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375D0D6-D2BE-4838-0077-929762300A08}"/>
                </a:ext>
              </a:extLst>
            </p:cNvPr>
            <p:cNvCxnSpPr/>
            <p:nvPr/>
          </p:nvCxnSpPr>
          <p:spPr>
            <a:xfrm flipH="1">
              <a:off x="1778312" y="4252240"/>
              <a:ext cx="454395"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6ECAF9FA-B9D0-66C1-2DEC-33BE465C908D}"/>
                </a:ext>
              </a:extLst>
            </p:cNvPr>
            <p:cNvSpPr txBox="1"/>
            <p:nvPr/>
          </p:nvSpPr>
          <p:spPr>
            <a:xfrm>
              <a:off x="96496" y="3882908"/>
              <a:ext cx="1747288" cy="738664"/>
            </a:xfrm>
            <a:prstGeom prst="rect">
              <a:avLst/>
            </a:prstGeom>
            <a:noFill/>
          </p:spPr>
          <p:txBody>
            <a:bodyPr wrap="square" lIns="0" tIns="0" rIns="0" bIns="0" rtlCol="0">
              <a:spAutoFit/>
            </a:bodyPr>
            <a:lstStyle/>
            <a:p>
              <a:pPr algn="ctr"/>
              <a:r>
                <a:rPr lang="en-US" sz="1200" dirty="0"/>
                <a:t>Interpolate the curves calculated from NASGRO </a:t>
              </a:r>
            </a:p>
            <a:p>
              <a:pPr algn="ctr"/>
              <a:r>
                <a:rPr lang="en-US" sz="1200" dirty="0"/>
                <a:t>for the initial defect size</a:t>
              </a:r>
            </a:p>
          </p:txBody>
        </p:sp>
        <p:cxnSp>
          <p:nvCxnSpPr>
            <p:cNvPr id="22" name="Connector: Elbow 21">
              <a:extLst>
                <a:ext uri="{FF2B5EF4-FFF2-40B4-BE49-F238E27FC236}">
                  <a16:creationId xmlns:a16="http://schemas.microsoft.com/office/drawing/2014/main" id="{559A4DA3-E321-9221-BDAF-BEE4B87597E3}"/>
                </a:ext>
              </a:extLst>
            </p:cNvPr>
            <p:cNvCxnSpPr/>
            <p:nvPr/>
          </p:nvCxnSpPr>
          <p:spPr>
            <a:xfrm flipV="1">
              <a:off x="2503088" y="1427517"/>
              <a:ext cx="388126" cy="276293"/>
            </a:xfrm>
            <a:prstGeom prst="bentConnector3">
              <a:avLst>
                <a:gd name="adj1" fmla="val 3269"/>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E77F4780-3FBF-AD7D-F655-2EE4F861B50A}"/>
                </a:ext>
              </a:extLst>
            </p:cNvPr>
            <p:cNvSpPr txBox="1"/>
            <p:nvPr/>
          </p:nvSpPr>
          <p:spPr>
            <a:xfrm>
              <a:off x="3009823" y="1335184"/>
              <a:ext cx="1699183" cy="184666"/>
            </a:xfrm>
            <a:prstGeom prst="rect">
              <a:avLst/>
            </a:prstGeom>
            <a:noFill/>
          </p:spPr>
          <p:txBody>
            <a:bodyPr wrap="none" lIns="0" tIns="0" rIns="0" bIns="0" rtlCol="0">
              <a:spAutoFit/>
            </a:bodyPr>
            <a:lstStyle/>
            <a:p>
              <a:pPr algn="l"/>
              <a:r>
                <a:rPr lang="en-US" sz="1200" dirty="0"/>
                <a:t>Exponential distribution</a:t>
              </a:r>
            </a:p>
          </p:txBody>
        </p:sp>
      </p:grpSp>
      <p:cxnSp>
        <p:nvCxnSpPr>
          <p:cNvPr id="27" name="Straight Arrow Connector 26">
            <a:extLst>
              <a:ext uri="{FF2B5EF4-FFF2-40B4-BE49-F238E27FC236}">
                <a16:creationId xmlns:a16="http://schemas.microsoft.com/office/drawing/2014/main" id="{870E6EE4-EEBE-DE41-6407-EC4FB6DD1DA0}"/>
              </a:ext>
            </a:extLst>
          </p:cNvPr>
          <p:cNvCxnSpPr/>
          <p:nvPr/>
        </p:nvCxnSpPr>
        <p:spPr>
          <a:xfrm>
            <a:off x="7035586" y="4788618"/>
            <a:ext cx="495701" cy="0"/>
          </a:xfrm>
          <a:prstGeom prst="straightConnector1">
            <a:avLst/>
          </a:prstGeom>
          <a:ln>
            <a:solidFill>
              <a:srgbClr val="728FA5"/>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1598DFC3-D160-1FB7-ED3A-8017EC1BEBEC}"/>
              </a:ext>
            </a:extLst>
          </p:cNvPr>
          <p:cNvSpPr txBox="1"/>
          <p:nvPr/>
        </p:nvSpPr>
        <p:spPr>
          <a:xfrm>
            <a:off x="7611356" y="4326953"/>
            <a:ext cx="1145567" cy="923330"/>
          </a:xfrm>
          <a:prstGeom prst="rect">
            <a:avLst/>
          </a:prstGeom>
          <a:noFill/>
        </p:spPr>
        <p:txBody>
          <a:bodyPr wrap="square" lIns="0" tIns="0" rIns="0" bIns="0" rtlCol="0">
            <a:spAutoFit/>
          </a:bodyPr>
          <a:lstStyle/>
          <a:p>
            <a:pPr algn="ctr"/>
            <a:r>
              <a:rPr lang="en-US" sz="1200" dirty="0"/>
              <a:t>Failure if there is no detection at any inspection interval</a:t>
            </a:r>
          </a:p>
        </p:txBody>
      </p:sp>
      <p:sp>
        <p:nvSpPr>
          <p:cNvPr id="29" name="Titolo 1">
            <a:extLst>
              <a:ext uri="{FF2B5EF4-FFF2-40B4-BE49-F238E27FC236}">
                <a16:creationId xmlns:a16="http://schemas.microsoft.com/office/drawing/2014/main" id="{5C9A2965-0CDB-8743-57AC-457F0D67110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33</a:t>
            </a:r>
          </a:p>
        </p:txBody>
      </p:sp>
      <p:sp>
        <p:nvSpPr>
          <p:cNvPr id="2" name="Rectangle 1">
            <a:extLst>
              <a:ext uri="{FF2B5EF4-FFF2-40B4-BE49-F238E27FC236}">
                <a16:creationId xmlns:a16="http://schemas.microsoft.com/office/drawing/2014/main" id="{BACAD441-EFD6-EEEA-C5EA-170CCC13AB02}"/>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3347175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Results: Part 3</a:t>
              </a:r>
            </a:p>
            <a:p>
              <a:r>
                <a:rPr lang="it-IT" sz="2800" dirty="0">
                  <a:latin typeface="DM Sans 14pt SemiBold" pitchFamily="2" charset="0"/>
                </a:rPr>
                <a:t>Task 3.2</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4</a:t>
              </a:r>
            </a:p>
            <a:p>
              <a:pPr algn="l"/>
              <a:r>
                <a:rPr lang="en-US" sz="2800" dirty="0">
                  <a:solidFill>
                    <a:schemeClr val="bg1"/>
                  </a:solidFill>
                  <a:latin typeface="DM Sans 14pt SemiBold" pitchFamily="2" charset="0"/>
                </a:rPr>
                <a:t>4.2</a:t>
              </a:r>
            </a:p>
          </p:txBody>
        </p:sp>
      </p:grpSp>
      <p:sp>
        <p:nvSpPr>
          <p:cNvPr id="29" name="Titolo 1">
            <a:extLst>
              <a:ext uri="{FF2B5EF4-FFF2-40B4-BE49-F238E27FC236}">
                <a16:creationId xmlns:a16="http://schemas.microsoft.com/office/drawing/2014/main" id="{5C9A2965-0CDB-8743-57AC-457F0D671104}"/>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34</a:t>
            </a:r>
          </a:p>
        </p:txBody>
      </p:sp>
      <p:sp>
        <p:nvSpPr>
          <p:cNvPr id="2" name="TextBox 1">
            <a:extLst>
              <a:ext uri="{FF2B5EF4-FFF2-40B4-BE49-F238E27FC236}">
                <a16:creationId xmlns:a16="http://schemas.microsoft.com/office/drawing/2014/main" id="{E9ABB68B-1FC1-B74D-7166-1186AF04FF4A}"/>
              </a:ext>
            </a:extLst>
          </p:cNvPr>
          <p:cNvSpPr txBox="1"/>
          <p:nvPr/>
        </p:nvSpPr>
        <p:spPr>
          <a:xfrm>
            <a:off x="2286000" y="1582904"/>
            <a:ext cx="4572000" cy="400110"/>
          </a:xfrm>
          <a:prstGeom prst="rect">
            <a:avLst/>
          </a:prstGeom>
          <a:noFill/>
        </p:spPr>
        <p:txBody>
          <a:bodyPr wrap="square">
            <a:spAutoFit/>
          </a:bodyPr>
          <a:lstStyle/>
          <a:p>
            <a:pPr algn="ctr"/>
            <a:r>
              <a:rPr lang="en-US" sz="2000" b="1" dirty="0"/>
              <a:t>Profile 1 (1e5 simulations)</a:t>
            </a:r>
            <a:endParaRPr lang="el-GR" sz="2000" dirty="0"/>
          </a:p>
        </p:txBody>
      </p:sp>
      <p:pic>
        <p:nvPicPr>
          <p:cNvPr id="6" name="Picture 5" descr="A graph with a line graph&#10;&#10;Description automatically generated with medium confidence">
            <a:extLst>
              <a:ext uri="{FF2B5EF4-FFF2-40B4-BE49-F238E27FC236}">
                <a16:creationId xmlns:a16="http://schemas.microsoft.com/office/drawing/2014/main" id="{7612E7FC-9D10-D436-F292-DDA8FFE9A363}"/>
              </a:ext>
            </a:extLst>
          </p:cNvPr>
          <p:cNvPicPr>
            <a:picLocks noChangeAspect="1"/>
          </p:cNvPicPr>
          <p:nvPr/>
        </p:nvPicPr>
        <p:blipFill>
          <a:blip r:embed="rId2"/>
          <a:stretch>
            <a:fillRect/>
          </a:stretch>
        </p:blipFill>
        <p:spPr>
          <a:xfrm>
            <a:off x="351460" y="1983014"/>
            <a:ext cx="8441080" cy="4071063"/>
          </a:xfrm>
          <a:prstGeom prst="rect">
            <a:avLst/>
          </a:prstGeom>
        </p:spPr>
      </p:pic>
      <p:sp>
        <p:nvSpPr>
          <p:cNvPr id="3" name="Rectangle 2">
            <a:extLst>
              <a:ext uri="{FF2B5EF4-FFF2-40B4-BE49-F238E27FC236}">
                <a16:creationId xmlns:a16="http://schemas.microsoft.com/office/drawing/2014/main" id="{BC5BCF27-2666-61F3-D73B-150737BB82C0}"/>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43574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9C71EE7-3E45-09FA-3A57-93E2881A7BE4}"/>
              </a:ext>
            </a:extLst>
          </p:cNvPr>
          <p:cNvGrpSpPr/>
          <p:nvPr/>
        </p:nvGrpSpPr>
        <p:grpSpPr>
          <a:xfrm>
            <a:off x="236340" y="134116"/>
            <a:ext cx="7430790" cy="943643"/>
            <a:chOff x="355608" y="134116"/>
            <a:chExt cx="7430790" cy="943643"/>
          </a:xfrm>
        </p:grpSpPr>
        <p:sp>
          <p:nvSpPr>
            <p:cNvPr id="19" name="Titolo 1">
              <a:extLst>
                <a:ext uri="{FF2B5EF4-FFF2-40B4-BE49-F238E27FC236}">
                  <a16:creationId xmlns:a16="http://schemas.microsoft.com/office/drawing/2014/main" id="{BBE2BE9A-A66A-C730-69E3-65D0B9A5380F}"/>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Conclusions</a:t>
              </a:r>
            </a:p>
            <a:p>
              <a:r>
                <a:rPr lang="it-IT" sz="2800" dirty="0">
                  <a:latin typeface="DM Sans 14pt SemiBold" pitchFamily="2" charset="0"/>
                </a:rPr>
                <a:t>Comparison</a:t>
              </a:r>
            </a:p>
          </p:txBody>
        </p:sp>
        <p:sp>
          <p:nvSpPr>
            <p:cNvPr id="20" name="TextBox 19">
              <a:extLst>
                <a:ext uri="{FF2B5EF4-FFF2-40B4-BE49-F238E27FC236}">
                  <a16:creationId xmlns:a16="http://schemas.microsoft.com/office/drawing/2014/main" id="{7BE40EDE-5A63-3BE5-071A-5ABE1B12C02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5</a:t>
              </a:r>
            </a:p>
            <a:p>
              <a:pPr algn="l"/>
              <a:r>
                <a:rPr lang="en-US" sz="2800" dirty="0">
                  <a:solidFill>
                    <a:schemeClr val="bg1"/>
                  </a:solidFill>
                  <a:latin typeface="DM Sans 14pt SemiBold" pitchFamily="2" charset="0"/>
                </a:rPr>
                <a:t>5.1</a:t>
              </a:r>
            </a:p>
          </p:txBody>
        </p:sp>
      </p:grpSp>
      <p:graphicFrame>
        <p:nvGraphicFramePr>
          <p:cNvPr id="2" name="Table 1">
            <a:extLst>
              <a:ext uri="{FF2B5EF4-FFF2-40B4-BE49-F238E27FC236}">
                <a16:creationId xmlns:a16="http://schemas.microsoft.com/office/drawing/2014/main" id="{ED786402-332D-E8AE-6658-CA8566ACDCF5}"/>
              </a:ext>
            </a:extLst>
          </p:cNvPr>
          <p:cNvGraphicFramePr>
            <a:graphicFrameLocks noGrp="1"/>
          </p:cNvGraphicFramePr>
          <p:nvPr>
            <p:extLst>
              <p:ext uri="{D42A27DB-BD31-4B8C-83A1-F6EECF244321}">
                <p14:modId xmlns:p14="http://schemas.microsoft.com/office/powerpoint/2010/main" val="227116152"/>
              </p:ext>
            </p:extLst>
          </p:nvPr>
        </p:nvGraphicFramePr>
        <p:xfrm>
          <a:off x="1009109" y="1774634"/>
          <a:ext cx="7125782" cy="1381760"/>
        </p:xfrm>
        <a:graphic>
          <a:graphicData uri="http://schemas.openxmlformats.org/drawingml/2006/table">
            <a:tbl>
              <a:tblPr firstRow="1" bandRow="1">
                <a:tableStyleId>{5C22544A-7EE6-4342-B048-85BDC9FD1C3A}</a:tableStyleId>
              </a:tblPr>
              <a:tblGrid>
                <a:gridCol w="2806494">
                  <a:extLst>
                    <a:ext uri="{9D8B030D-6E8A-4147-A177-3AD203B41FA5}">
                      <a16:colId xmlns:a16="http://schemas.microsoft.com/office/drawing/2014/main" val="1478929119"/>
                    </a:ext>
                  </a:extLst>
                </a:gridCol>
                <a:gridCol w="1539143">
                  <a:extLst>
                    <a:ext uri="{9D8B030D-6E8A-4147-A177-3AD203B41FA5}">
                      <a16:colId xmlns:a16="http://schemas.microsoft.com/office/drawing/2014/main" val="2166577603"/>
                    </a:ext>
                  </a:extLst>
                </a:gridCol>
                <a:gridCol w="1505527">
                  <a:extLst>
                    <a:ext uri="{9D8B030D-6E8A-4147-A177-3AD203B41FA5}">
                      <a16:colId xmlns:a16="http://schemas.microsoft.com/office/drawing/2014/main" val="2947187096"/>
                    </a:ext>
                  </a:extLst>
                </a:gridCol>
                <a:gridCol w="1274618">
                  <a:extLst>
                    <a:ext uri="{9D8B030D-6E8A-4147-A177-3AD203B41FA5}">
                      <a16:colId xmlns:a16="http://schemas.microsoft.com/office/drawing/2014/main" val="1132493437"/>
                    </a:ext>
                  </a:extLst>
                </a:gridCol>
              </a:tblGrid>
              <a:tr h="370840">
                <a:tc>
                  <a:txBody>
                    <a:bodyPr/>
                    <a:lstStyle/>
                    <a:p>
                      <a:pPr algn="ctr"/>
                      <a:r>
                        <a:rPr lang="en-US" dirty="0"/>
                        <a:t>Profile</a:t>
                      </a:r>
                    </a:p>
                  </a:txBody>
                  <a:tcPr>
                    <a:solidFill>
                      <a:srgbClr val="728FA5"/>
                    </a:solidFill>
                  </a:tcPr>
                </a:tc>
                <a:tc>
                  <a:txBody>
                    <a:bodyPr/>
                    <a:lstStyle/>
                    <a:p>
                      <a:pPr algn="ctr"/>
                      <a:r>
                        <a:rPr lang="en-US" dirty="0"/>
                        <a:t>Part 1</a:t>
                      </a:r>
                    </a:p>
                    <a:p>
                      <a:pPr algn="ctr"/>
                      <a:r>
                        <a:rPr lang="en-US" dirty="0"/>
                        <a:t>[hours]</a:t>
                      </a:r>
                    </a:p>
                  </a:txBody>
                  <a:tcPr>
                    <a:solidFill>
                      <a:srgbClr val="728FA5"/>
                    </a:solidFill>
                  </a:tcPr>
                </a:tc>
                <a:tc>
                  <a:txBody>
                    <a:bodyPr/>
                    <a:lstStyle/>
                    <a:p>
                      <a:pPr algn="ctr"/>
                      <a:r>
                        <a:rPr lang="en-US" dirty="0"/>
                        <a:t>Part 2</a:t>
                      </a:r>
                    </a:p>
                    <a:p>
                      <a:pPr algn="ctr"/>
                      <a:r>
                        <a:rPr lang="en-US" dirty="0"/>
                        <a:t>[hours]</a:t>
                      </a:r>
                    </a:p>
                  </a:txBody>
                  <a:tcPr>
                    <a:solidFill>
                      <a:srgbClr val="728FA5"/>
                    </a:solidFill>
                  </a:tcPr>
                </a:tc>
                <a:tc>
                  <a:txBody>
                    <a:bodyPr/>
                    <a:lstStyle/>
                    <a:p>
                      <a:pPr algn="ctr"/>
                      <a:r>
                        <a:rPr lang="en-US" dirty="0"/>
                        <a:t>Part 3</a:t>
                      </a:r>
                    </a:p>
                    <a:p>
                      <a:pPr algn="ctr"/>
                      <a:r>
                        <a:rPr lang="en-US" dirty="0"/>
                        <a:t>[hours]</a:t>
                      </a:r>
                    </a:p>
                  </a:txBody>
                  <a:tcPr>
                    <a:solidFill>
                      <a:srgbClr val="728FA5"/>
                    </a:solidFill>
                  </a:tcPr>
                </a:tc>
                <a:extLst>
                  <a:ext uri="{0D108BD9-81ED-4DB2-BD59-A6C34878D82A}">
                    <a16:rowId xmlns:a16="http://schemas.microsoft.com/office/drawing/2014/main" val="2869413819"/>
                  </a:ext>
                </a:extLst>
              </a:tr>
              <a:tr h="370840">
                <a:tc>
                  <a:txBody>
                    <a:bodyPr/>
                    <a:lstStyle/>
                    <a:p>
                      <a:pPr algn="ctr"/>
                      <a:r>
                        <a:rPr lang="en-US" dirty="0"/>
                        <a:t>Profile 1</a:t>
                      </a:r>
                    </a:p>
                  </a:txBody>
                  <a:tcPr/>
                </a:tc>
                <a:tc>
                  <a:txBody>
                    <a:bodyPr/>
                    <a:lstStyle/>
                    <a:p>
                      <a:pPr algn="ctr"/>
                      <a:r>
                        <a:rPr lang="en-US" dirty="0"/>
                        <a:t>50313</a:t>
                      </a:r>
                    </a:p>
                  </a:txBody>
                  <a:tcPr/>
                </a:tc>
                <a:tc>
                  <a:txBody>
                    <a:bodyPr/>
                    <a:lstStyle/>
                    <a:p>
                      <a:pPr algn="ctr"/>
                      <a:r>
                        <a:rPr lang="en-US" dirty="0"/>
                        <a:t>1218</a:t>
                      </a:r>
                    </a:p>
                  </a:txBody>
                  <a:tcPr/>
                </a:tc>
                <a:tc>
                  <a:txBody>
                    <a:bodyPr/>
                    <a:lstStyle/>
                    <a:p>
                      <a:pPr algn="ctr"/>
                      <a:r>
                        <a:rPr lang="en-US" dirty="0"/>
                        <a:t>1367.9</a:t>
                      </a:r>
                    </a:p>
                  </a:txBody>
                  <a:tcPr/>
                </a:tc>
                <a:extLst>
                  <a:ext uri="{0D108BD9-81ED-4DB2-BD59-A6C34878D82A}">
                    <a16:rowId xmlns:a16="http://schemas.microsoft.com/office/drawing/2014/main" val="892403696"/>
                  </a:ext>
                </a:extLst>
              </a:tr>
              <a:tr h="370840">
                <a:tc>
                  <a:txBody>
                    <a:bodyPr/>
                    <a:lstStyle/>
                    <a:p>
                      <a:pPr algn="ctr"/>
                      <a:r>
                        <a:rPr lang="en-US" dirty="0"/>
                        <a:t>Standard Mission</a:t>
                      </a:r>
                    </a:p>
                  </a:txBody>
                  <a:tcPr/>
                </a:tc>
                <a:tc>
                  <a:txBody>
                    <a:bodyPr/>
                    <a:lstStyle/>
                    <a:p>
                      <a:pPr algn="ctr"/>
                      <a:r>
                        <a:rPr lang="en-US" dirty="0"/>
                        <a:t>1341</a:t>
                      </a:r>
                    </a:p>
                  </a:txBody>
                  <a:tcPr/>
                </a:tc>
                <a:tc>
                  <a:txBody>
                    <a:bodyPr/>
                    <a:lstStyle/>
                    <a:p>
                      <a:pPr algn="ctr"/>
                      <a:r>
                        <a:rPr lang="en-US" dirty="0"/>
                        <a:t>600</a:t>
                      </a:r>
                    </a:p>
                  </a:txBody>
                  <a:tcPr/>
                </a:tc>
                <a:tc>
                  <a:txBody>
                    <a:bodyPr/>
                    <a:lstStyle/>
                    <a:p>
                      <a:pPr algn="ctr"/>
                      <a:r>
                        <a:rPr lang="en-US" dirty="0"/>
                        <a:t>652.7</a:t>
                      </a:r>
                    </a:p>
                  </a:txBody>
                  <a:tcPr/>
                </a:tc>
                <a:extLst>
                  <a:ext uri="{0D108BD9-81ED-4DB2-BD59-A6C34878D82A}">
                    <a16:rowId xmlns:a16="http://schemas.microsoft.com/office/drawing/2014/main" val="3022132602"/>
                  </a:ext>
                </a:extLst>
              </a:tr>
            </a:tbl>
          </a:graphicData>
        </a:graphic>
      </p:graphicFrame>
      <p:sp>
        <p:nvSpPr>
          <p:cNvPr id="3" name="TextBox 2">
            <a:extLst>
              <a:ext uri="{FF2B5EF4-FFF2-40B4-BE49-F238E27FC236}">
                <a16:creationId xmlns:a16="http://schemas.microsoft.com/office/drawing/2014/main" id="{FA2D0FD2-D2ED-D208-5A03-628E9F57BB92}"/>
              </a:ext>
            </a:extLst>
          </p:cNvPr>
          <p:cNvSpPr txBox="1"/>
          <p:nvPr/>
        </p:nvSpPr>
        <p:spPr>
          <a:xfrm>
            <a:off x="252349" y="3429000"/>
            <a:ext cx="8639303" cy="2215991"/>
          </a:xfrm>
          <a:prstGeom prst="rect">
            <a:avLst/>
          </a:prstGeom>
          <a:noFill/>
        </p:spPr>
        <p:txBody>
          <a:bodyPr wrap="square" lIns="0" tIns="0" rIns="0" bIns="0" rtlCol="0">
            <a:spAutoFit/>
          </a:bodyPr>
          <a:lstStyle/>
          <a:p>
            <a:pPr marL="285750" indent="-285750" algn="just">
              <a:buFont typeface="Arial" panose="020B0604020202020204" pitchFamily="34" charset="0"/>
              <a:buChar char="•"/>
            </a:pPr>
            <a:r>
              <a:rPr lang="en-US" dirty="0"/>
              <a:t>Part 1, which considers no anomalies in the parts, has the least conservative approach, with a big deviation in the calculated life relative to Part 2, Part 3.</a:t>
            </a:r>
          </a:p>
          <a:p>
            <a:pPr marL="285750" indent="-285750" algn="just">
              <a:buFont typeface="Arial" panose="020B0604020202020204" pitchFamily="34" charset="0"/>
              <a:buChar char="•"/>
            </a:pPr>
            <a:r>
              <a:rPr lang="en-US" dirty="0"/>
              <a:t>Part 2 is a deterministic damage tolerance analysis, which considers an initial defect presence in the part. In essence, the initial defect is the average defect size given in Part 3. The approach seems much more reliable than Part 1, but ultimately is a little more conservative than Part 3. This is because in Part 3 all the entire initial defect domain is considered, which has more cracks distributed to the lower end (exponential distribution).</a:t>
            </a:r>
          </a:p>
        </p:txBody>
      </p:sp>
      <p:sp>
        <p:nvSpPr>
          <p:cNvPr id="5" name="Titolo 1">
            <a:extLst>
              <a:ext uri="{FF2B5EF4-FFF2-40B4-BE49-F238E27FC236}">
                <a16:creationId xmlns:a16="http://schemas.microsoft.com/office/drawing/2014/main" id="{C5EC2364-16FD-E92F-930E-B4784F73519F}"/>
              </a:ext>
            </a:extLst>
          </p:cNvPr>
          <p:cNvSpPr txBox="1">
            <a:spLocks/>
          </p:cNvSpPr>
          <p:nvPr/>
        </p:nvSpPr>
        <p:spPr>
          <a:xfrm>
            <a:off x="8557591" y="605937"/>
            <a:ext cx="577529"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35</a:t>
            </a:r>
          </a:p>
        </p:txBody>
      </p:sp>
      <p:sp>
        <p:nvSpPr>
          <p:cNvPr id="6" name="Rectangle 5">
            <a:extLst>
              <a:ext uri="{FF2B5EF4-FFF2-40B4-BE49-F238E27FC236}">
                <a16:creationId xmlns:a16="http://schemas.microsoft.com/office/drawing/2014/main" id="{76805A73-D5FD-6CEC-16AE-3276EE332E7D}"/>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639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4</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Data</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1.2</a:t>
                </a:r>
              </a:p>
            </p:txBody>
          </p:sp>
        </p:grpSp>
      </p:grpSp>
      <p:sp>
        <p:nvSpPr>
          <p:cNvPr id="11" name="TextBox 10">
            <a:extLst>
              <a:ext uri="{FF2B5EF4-FFF2-40B4-BE49-F238E27FC236}">
                <a16:creationId xmlns:a16="http://schemas.microsoft.com/office/drawing/2014/main" id="{60B70737-D825-9FF9-CFD6-3BB76490B72D}"/>
              </a:ext>
            </a:extLst>
          </p:cNvPr>
          <p:cNvSpPr txBox="1"/>
          <p:nvPr/>
        </p:nvSpPr>
        <p:spPr>
          <a:xfrm>
            <a:off x="1275485" y="1459587"/>
            <a:ext cx="2653551" cy="338554"/>
          </a:xfrm>
          <a:prstGeom prst="rect">
            <a:avLst/>
          </a:prstGeom>
          <a:noFill/>
        </p:spPr>
        <p:txBody>
          <a:bodyPr wrap="square" lIns="0" tIns="0" rIns="0" bIns="0" rtlCol="0">
            <a:spAutoFit/>
          </a:bodyPr>
          <a:lstStyle/>
          <a:p>
            <a:r>
              <a:rPr lang="en-US" sz="2200" b="1" dirty="0">
                <a:cs typeface="Arial"/>
              </a:rPr>
              <a:t>Stress history data</a:t>
            </a:r>
          </a:p>
        </p:txBody>
      </p:sp>
      <p:sp>
        <p:nvSpPr>
          <p:cNvPr id="3" name="TextBox 2">
            <a:extLst>
              <a:ext uri="{FF2B5EF4-FFF2-40B4-BE49-F238E27FC236}">
                <a16:creationId xmlns:a16="http://schemas.microsoft.com/office/drawing/2014/main" id="{8FAC8DE0-7416-96A1-0080-454F887507F3}"/>
              </a:ext>
            </a:extLst>
          </p:cNvPr>
          <p:cNvSpPr txBox="1"/>
          <p:nvPr/>
        </p:nvSpPr>
        <p:spPr>
          <a:xfrm>
            <a:off x="1630769" y="3210073"/>
            <a:ext cx="1942981" cy="338554"/>
          </a:xfrm>
          <a:prstGeom prst="rect">
            <a:avLst/>
          </a:prstGeom>
          <a:noFill/>
        </p:spPr>
        <p:txBody>
          <a:bodyPr wrap="square" lIns="0" tIns="0" rIns="0" bIns="0" rtlCol="0">
            <a:spAutoFit/>
          </a:bodyPr>
          <a:lstStyle/>
          <a:p>
            <a:r>
              <a:rPr lang="en-US" sz="2200" b="1" dirty="0">
                <a:cs typeface="Arial"/>
              </a:rPr>
              <a:t>Material data</a:t>
            </a:r>
          </a:p>
        </p:txBody>
      </p:sp>
      <p:graphicFrame>
        <p:nvGraphicFramePr>
          <p:cNvPr id="8" name="Table 7">
            <a:extLst>
              <a:ext uri="{FF2B5EF4-FFF2-40B4-BE49-F238E27FC236}">
                <a16:creationId xmlns:a16="http://schemas.microsoft.com/office/drawing/2014/main" id="{8779EBF2-FF1B-B247-E28F-73AF00C806FD}"/>
              </a:ext>
            </a:extLst>
          </p:cNvPr>
          <p:cNvGraphicFramePr>
            <a:graphicFrameLocks noGrp="1"/>
          </p:cNvGraphicFramePr>
          <p:nvPr>
            <p:extLst>
              <p:ext uri="{D42A27DB-BD31-4B8C-83A1-F6EECF244321}">
                <p14:modId xmlns:p14="http://schemas.microsoft.com/office/powerpoint/2010/main" val="2102810996"/>
              </p:ext>
            </p:extLst>
          </p:nvPr>
        </p:nvGraphicFramePr>
        <p:xfrm>
          <a:off x="572603" y="3658081"/>
          <a:ext cx="3886081" cy="2225040"/>
        </p:xfrm>
        <a:graphic>
          <a:graphicData uri="http://schemas.openxmlformats.org/drawingml/2006/table">
            <a:tbl>
              <a:tblPr firstRow="1" bandRow="1">
                <a:tableStyleId>{5C22544A-7EE6-4342-B048-85BDC9FD1C3A}</a:tableStyleId>
              </a:tblPr>
              <a:tblGrid>
                <a:gridCol w="2514481">
                  <a:extLst>
                    <a:ext uri="{9D8B030D-6E8A-4147-A177-3AD203B41FA5}">
                      <a16:colId xmlns:a16="http://schemas.microsoft.com/office/drawing/2014/main" val="2808156116"/>
                    </a:ext>
                  </a:extLst>
                </a:gridCol>
                <a:gridCol w="1371600">
                  <a:extLst>
                    <a:ext uri="{9D8B030D-6E8A-4147-A177-3AD203B41FA5}">
                      <a16:colId xmlns:a16="http://schemas.microsoft.com/office/drawing/2014/main" val="1789871806"/>
                    </a:ext>
                  </a:extLst>
                </a:gridCol>
              </a:tblGrid>
              <a:tr h="370840">
                <a:tc gridSpan="2">
                  <a:txBody>
                    <a:bodyPr/>
                    <a:lstStyle/>
                    <a:p>
                      <a:pPr algn="ctr"/>
                      <a:r>
                        <a:rPr lang="en-US" dirty="0"/>
                        <a:t>AISI430 steel</a:t>
                      </a:r>
                    </a:p>
                  </a:txBody>
                  <a:tcPr>
                    <a:solidFill>
                      <a:srgbClr val="728FA5"/>
                    </a:solidFill>
                  </a:tcPr>
                </a:tc>
                <a:tc hMerge="1">
                  <a:txBody>
                    <a:bodyPr/>
                    <a:lstStyle/>
                    <a:p>
                      <a:pPr algn="ctr"/>
                      <a:r>
                        <a:rPr lang="en-US" dirty="0"/>
                        <a:t>Value</a:t>
                      </a:r>
                    </a:p>
                  </a:txBody>
                  <a:tcPr>
                    <a:solidFill>
                      <a:srgbClr val="728FA5"/>
                    </a:solidFill>
                  </a:tcPr>
                </a:tc>
                <a:extLst>
                  <a:ext uri="{0D108BD9-81ED-4DB2-BD59-A6C34878D82A}">
                    <a16:rowId xmlns:a16="http://schemas.microsoft.com/office/drawing/2014/main" val="1494747891"/>
                  </a:ext>
                </a:extLst>
              </a:tr>
              <a:tr h="370840">
                <a:tc>
                  <a:txBody>
                    <a:bodyPr/>
                    <a:lstStyle/>
                    <a:p>
                      <a:pPr algn="l"/>
                      <a:r>
                        <a:rPr lang="en-US" dirty="0"/>
                        <a:t>Elastic modulus [MPa]</a:t>
                      </a:r>
                    </a:p>
                  </a:txBody>
                  <a:tcPr/>
                </a:tc>
                <a:tc>
                  <a:txBody>
                    <a:bodyPr/>
                    <a:lstStyle/>
                    <a:p>
                      <a:pPr algn="ctr"/>
                      <a:r>
                        <a:rPr lang="en-US" dirty="0"/>
                        <a:t>210000</a:t>
                      </a:r>
                    </a:p>
                  </a:txBody>
                  <a:tcPr/>
                </a:tc>
                <a:extLst>
                  <a:ext uri="{0D108BD9-81ED-4DB2-BD59-A6C34878D82A}">
                    <a16:rowId xmlns:a16="http://schemas.microsoft.com/office/drawing/2014/main" val="2912547600"/>
                  </a:ext>
                </a:extLst>
              </a:tr>
              <a:tr h="370840">
                <a:tc>
                  <a:txBody>
                    <a:bodyPr/>
                    <a:lstStyle/>
                    <a:p>
                      <a:pPr algn="l"/>
                      <a:r>
                        <a:rPr lang="en-US" dirty="0"/>
                        <a:t>Poisson’s ratio [-]</a:t>
                      </a:r>
                    </a:p>
                  </a:txBody>
                  <a:tcPr/>
                </a:tc>
                <a:tc>
                  <a:txBody>
                    <a:bodyPr/>
                    <a:lstStyle/>
                    <a:p>
                      <a:pPr algn="ctr"/>
                      <a:r>
                        <a:rPr lang="en-US" dirty="0"/>
                        <a:t>0.3</a:t>
                      </a:r>
                    </a:p>
                  </a:txBody>
                  <a:tcPr/>
                </a:tc>
                <a:extLst>
                  <a:ext uri="{0D108BD9-81ED-4DB2-BD59-A6C34878D82A}">
                    <a16:rowId xmlns:a16="http://schemas.microsoft.com/office/drawing/2014/main" val="3579607121"/>
                  </a:ext>
                </a:extLst>
              </a:tr>
              <a:tr h="370840">
                <a:tc>
                  <a:txBody>
                    <a:bodyPr/>
                    <a:lstStyle/>
                    <a:p>
                      <a:pPr algn="l"/>
                      <a:r>
                        <a:rPr lang="en-US" dirty="0"/>
                        <a:t>Yielding stress [MPa]</a:t>
                      </a:r>
                    </a:p>
                  </a:txBody>
                  <a:tcPr/>
                </a:tc>
                <a:tc>
                  <a:txBody>
                    <a:bodyPr/>
                    <a:lstStyle/>
                    <a:p>
                      <a:pPr algn="ctr"/>
                      <a:r>
                        <a:rPr lang="en-US" dirty="0"/>
                        <a:t>972.2</a:t>
                      </a:r>
                    </a:p>
                  </a:txBody>
                  <a:tcPr/>
                </a:tc>
                <a:extLst>
                  <a:ext uri="{0D108BD9-81ED-4DB2-BD59-A6C34878D82A}">
                    <a16:rowId xmlns:a16="http://schemas.microsoft.com/office/drawing/2014/main" val="1144504511"/>
                  </a:ext>
                </a:extLst>
              </a:tr>
              <a:tr h="370840">
                <a:tc>
                  <a:txBody>
                    <a:bodyPr/>
                    <a:lstStyle/>
                    <a:p>
                      <a:pPr algn="l"/>
                      <a:r>
                        <a:rPr lang="en-US" dirty="0"/>
                        <a:t>UTS [MPa]</a:t>
                      </a:r>
                    </a:p>
                  </a:txBody>
                  <a:tcPr/>
                </a:tc>
                <a:tc>
                  <a:txBody>
                    <a:bodyPr/>
                    <a:lstStyle/>
                    <a:p>
                      <a:pPr algn="ctr"/>
                      <a:r>
                        <a:rPr lang="en-US" dirty="0"/>
                        <a:t>1103</a:t>
                      </a:r>
                    </a:p>
                  </a:txBody>
                  <a:tcPr/>
                </a:tc>
                <a:extLst>
                  <a:ext uri="{0D108BD9-81ED-4DB2-BD59-A6C34878D82A}">
                    <a16:rowId xmlns:a16="http://schemas.microsoft.com/office/drawing/2014/main" val="3363395547"/>
                  </a:ext>
                </a:extLst>
              </a:tr>
              <a:tr h="370840">
                <a:tc>
                  <a:txBody>
                    <a:bodyPr/>
                    <a:lstStyle/>
                    <a:p>
                      <a:pPr algn="l"/>
                      <a:r>
                        <a:rPr lang="en-US" dirty="0"/>
                        <a:t>KIc [MPa m</a:t>
                      </a:r>
                      <a:r>
                        <a:rPr lang="en-US" baseline="30000" dirty="0"/>
                        <a:t>1/2</a:t>
                      </a:r>
                      <a:r>
                        <a:rPr lang="en-US" baseline="0" dirty="0"/>
                        <a:t>]</a:t>
                      </a:r>
                      <a:endParaRPr lang="en-US" dirty="0"/>
                    </a:p>
                  </a:txBody>
                  <a:tcPr/>
                </a:tc>
                <a:tc>
                  <a:txBody>
                    <a:bodyPr/>
                    <a:lstStyle/>
                    <a:p>
                      <a:pPr algn="ctr"/>
                      <a:r>
                        <a:rPr lang="en-US" dirty="0"/>
                        <a:t>112.1</a:t>
                      </a:r>
                    </a:p>
                  </a:txBody>
                  <a:tcPr/>
                </a:tc>
                <a:extLst>
                  <a:ext uri="{0D108BD9-81ED-4DB2-BD59-A6C34878D82A}">
                    <a16:rowId xmlns:a16="http://schemas.microsoft.com/office/drawing/2014/main" val="2133954018"/>
                  </a:ext>
                </a:extLst>
              </a:tr>
            </a:tbl>
          </a:graphicData>
        </a:graphic>
      </p:graphicFrame>
      <p:sp>
        <p:nvSpPr>
          <p:cNvPr id="10" name="TextBox 9">
            <a:extLst>
              <a:ext uri="{FF2B5EF4-FFF2-40B4-BE49-F238E27FC236}">
                <a16:creationId xmlns:a16="http://schemas.microsoft.com/office/drawing/2014/main" id="{BED9C322-57A3-47A8-62D9-DE5669104868}"/>
              </a:ext>
            </a:extLst>
          </p:cNvPr>
          <p:cNvSpPr txBox="1"/>
          <p:nvPr/>
        </p:nvSpPr>
        <p:spPr>
          <a:xfrm>
            <a:off x="6193572" y="1453896"/>
            <a:ext cx="2154159" cy="338554"/>
          </a:xfrm>
          <a:prstGeom prst="rect">
            <a:avLst/>
          </a:prstGeom>
          <a:noFill/>
        </p:spPr>
        <p:txBody>
          <a:bodyPr wrap="square" lIns="0" tIns="0" rIns="0" bIns="0" rtlCol="0">
            <a:spAutoFit/>
          </a:bodyPr>
          <a:lstStyle/>
          <a:p>
            <a:pPr algn="ctr"/>
            <a:r>
              <a:rPr lang="en-US" sz="2200" b="1" dirty="0">
                <a:cs typeface="Arial"/>
              </a:rPr>
              <a:t>Fatigue data (1)</a:t>
            </a:r>
          </a:p>
        </p:txBody>
      </p:sp>
      <p:graphicFrame>
        <p:nvGraphicFramePr>
          <p:cNvPr id="13" name="Table 12">
            <a:extLst>
              <a:ext uri="{FF2B5EF4-FFF2-40B4-BE49-F238E27FC236}">
                <a16:creationId xmlns:a16="http://schemas.microsoft.com/office/drawing/2014/main" id="{3B1D3B82-500F-3E67-6B84-8AE4049F3D39}"/>
              </a:ext>
            </a:extLst>
          </p:cNvPr>
          <p:cNvGraphicFramePr>
            <a:graphicFrameLocks noGrp="1"/>
          </p:cNvGraphicFramePr>
          <p:nvPr>
            <p:extLst>
              <p:ext uri="{D42A27DB-BD31-4B8C-83A1-F6EECF244321}">
                <p14:modId xmlns:p14="http://schemas.microsoft.com/office/powerpoint/2010/main" val="1248509499"/>
              </p:ext>
            </p:extLst>
          </p:nvPr>
        </p:nvGraphicFramePr>
        <p:xfrm>
          <a:off x="5917786" y="1905263"/>
          <a:ext cx="2705733" cy="3977858"/>
        </p:xfrm>
        <a:graphic>
          <a:graphicData uri="http://schemas.openxmlformats.org/drawingml/2006/table">
            <a:tbl>
              <a:tblPr>
                <a:tableStyleId>{5C22544A-7EE6-4342-B048-85BDC9FD1C3A}</a:tableStyleId>
              </a:tblPr>
              <a:tblGrid>
                <a:gridCol w="901911">
                  <a:extLst>
                    <a:ext uri="{9D8B030D-6E8A-4147-A177-3AD203B41FA5}">
                      <a16:colId xmlns:a16="http://schemas.microsoft.com/office/drawing/2014/main" val="2942311422"/>
                    </a:ext>
                  </a:extLst>
                </a:gridCol>
                <a:gridCol w="1026583">
                  <a:extLst>
                    <a:ext uri="{9D8B030D-6E8A-4147-A177-3AD203B41FA5}">
                      <a16:colId xmlns:a16="http://schemas.microsoft.com/office/drawing/2014/main" val="2583846475"/>
                    </a:ext>
                  </a:extLst>
                </a:gridCol>
                <a:gridCol w="777239">
                  <a:extLst>
                    <a:ext uri="{9D8B030D-6E8A-4147-A177-3AD203B41FA5}">
                      <a16:colId xmlns:a16="http://schemas.microsoft.com/office/drawing/2014/main" val="240312382"/>
                    </a:ext>
                  </a:extLst>
                </a:gridCol>
              </a:tblGrid>
              <a:tr h="289778">
                <a:tc>
                  <a:txBody>
                    <a:bodyPr/>
                    <a:lstStyle/>
                    <a:p>
                      <a:pPr algn="ctr" fontAlgn="b"/>
                      <a:r>
                        <a:rPr lang="en-US" sz="1100" u="none" strike="noStrike" dirty="0">
                          <a:solidFill>
                            <a:schemeClr val="bg1"/>
                          </a:solidFill>
                          <a:effectLst/>
                        </a:rPr>
                        <a:t>S [MPa]</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tc>
                  <a:txBody>
                    <a:bodyPr/>
                    <a:lstStyle/>
                    <a:p>
                      <a:pPr algn="ctr" fontAlgn="b"/>
                      <a:r>
                        <a:rPr lang="en-US" sz="1100" u="none" strike="noStrike" dirty="0">
                          <a:solidFill>
                            <a:schemeClr val="bg1"/>
                          </a:solidFill>
                          <a:effectLst/>
                        </a:rPr>
                        <a:t>N [cycles]</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tc>
                  <a:txBody>
                    <a:bodyPr/>
                    <a:lstStyle/>
                    <a:p>
                      <a:pPr algn="ctr" fontAlgn="b"/>
                      <a:r>
                        <a:rPr lang="en-US" sz="1100" u="none" strike="noStrike" dirty="0">
                          <a:solidFill>
                            <a:schemeClr val="bg1"/>
                          </a:solidFill>
                          <a:effectLst/>
                        </a:rPr>
                        <a:t>Run-out?</a:t>
                      </a:r>
                      <a:endParaRPr lang="en-US" sz="1100" b="1" i="0" u="none" strike="noStrike" dirty="0">
                        <a:solidFill>
                          <a:schemeClr val="bg1"/>
                        </a:solidFill>
                        <a:effectLst/>
                        <a:latin typeface="Calibri" panose="020F0502020204030204" pitchFamily="34" charset="0"/>
                      </a:endParaRPr>
                    </a:p>
                  </a:txBody>
                  <a:tcPr marL="7620" marR="7620" marT="7620" marB="0" anchor="ctr">
                    <a:solidFill>
                      <a:srgbClr val="728FA5"/>
                    </a:solidFill>
                  </a:tcPr>
                </a:tc>
                <a:extLst>
                  <a:ext uri="{0D108BD9-81ED-4DB2-BD59-A6C34878D82A}">
                    <a16:rowId xmlns:a16="http://schemas.microsoft.com/office/drawing/2014/main" val="984361306"/>
                  </a:ext>
                </a:extLst>
              </a:tr>
              <a:tr h="18288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20924</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3423551474"/>
                  </a:ext>
                </a:extLst>
              </a:tr>
              <a:tr h="18288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tc>
                  <a:txBody>
                    <a:bodyPr/>
                    <a:lstStyle/>
                    <a:p>
                      <a:pPr algn="ctr" fontAlgn="b"/>
                      <a:r>
                        <a:rPr lang="en-US" sz="1100" u="none" strike="noStrike" dirty="0">
                          <a:effectLst/>
                        </a:rPr>
                        <a:t>19515</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E9EDF4"/>
                    </a:solidFill>
                  </a:tcPr>
                </a:tc>
                <a:extLst>
                  <a:ext uri="{0D108BD9-81ED-4DB2-BD59-A6C34878D82A}">
                    <a16:rowId xmlns:a16="http://schemas.microsoft.com/office/drawing/2014/main" val="4236231175"/>
                  </a:ext>
                </a:extLst>
              </a:tr>
              <a:tr h="182880">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750</a:t>
                      </a:r>
                    </a:p>
                  </a:txBody>
                  <a:tcPr marL="7620" marR="7620" marT="7620" marB="0" anchor="b">
                    <a:solidFill>
                      <a:srgbClr val="D0D8E8"/>
                    </a:solidFill>
                  </a:tcPr>
                </a:tc>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20012</a:t>
                      </a:r>
                    </a:p>
                  </a:txBody>
                  <a:tcPr marL="7620" marR="7620" marT="7620" marB="0" anchor="b">
                    <a:solidFill>
                      <a:srgbClr val="D0D8E8"/>
                    </a:solidFill>
                  </a:tcPr>
                </a:tc>
                <a:tc>
                  <a:txBody>
                    <a:bodyPr/>
                    <a:lstStyle/>
                    <a:p>
                      <a:pPr marL="0" algn="ctr" defTabSz="457200" rtl="0" eaLnBrk="1" fontAlgn="b" latinLnBrk="0" hangingPunct="1"/>
                      <a:r>
                        <a:rPr lang="en-US" sz="1100" u="none" strike="noStrike" kern="1200" dirty="0">
                          <a:solidFill>
                            <a:schemeClr val="dk1"/>
                          </a:solidFill>
                          <a:effectLst/>
                          <a:latin typeface="+mn-lt"/>
                          <a:ea typeface="+mn-ea"/>
                          <a:cs typeface="+mn-cs"/>
                        </a:rPr>
                        <a:t>0</a:t>
                      </a:r>
                    </a:p>
                  </a:txBody>
                  <a:tcPr marL="7620" marR="7620" marT="7620" marB="0" anchor="b">
                    <a:solidFill>
                      <a:srgbClr val="D0D8E8"/>
                    </a:solidFill>
                  </a:tcPr>
                </a:tc>
                <a:extLst>
                  <a:ext uri="{0D108BD9-81ED-4DB2-BD59-A6C34878D82A}">
                    <a16:rowId xmlns:a16="http://schemas.microsoft.com/office/drawing/2014/main" val="3532260269"/>
                  </a:ext>
                </a:extLst>
              </a:tr>
              <a:tr h="182880">
                <a:tc>
                  <a:txBody>
                    <a:bodyPr/>
                    <a:lstStyle/>
                    <a:p>
                      <a:pPr algn="ctr" fontAlgn="b"/>
                      <a:r>
                        <a:rPr lang="en-US" sz="1100" u="none" strike="noStrike">
                          <a:effectLst/>
                        </a:rPr>
                        <a:t>750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31092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1937680"/>
                  </a:ext>
                </a:extLst>
              </a:tr>
              <a:tr h="190500">
                <a:tc>
                  <a:txBody>
                    <a:bodyPr/>
                    <a:lstStyle/>
                    <a:p>
                      <a:pPr algn="ctr" fontAlgn="b"/>
                      <a:r>
                        <a:rPr lang="en-US" sz="1100" u="none" strike="noStrike" dirty="0">
                          <a:effectLst/>
                        </a:rPr>
                        <a:t>750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26412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478053829"/>
                  </a:ext>
                </a:extLst>
              </a:tr>
              <a:tr h="19050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83565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9236827"/>
                  </a:ext>
                </a:extLst>
              </a:tr>
              <a:tr h="182880">
                <a:tc>
                  <a:txBody>
                    <a:bodyPr/>
                    <a:lstStyle/>
                    <a:p>
                      <a:pPr algn="ctr" fontAlgn="b"/>
                      <a:r>
                        <a:rPr lang="en-US" sz="1100" u="none" strike="noStrike" dirty="0">
                          <a:effectLst/>
                        </a:rPr>
                        <a:t>650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65788</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437385499"/>
                  </a:ext>
                </a:extLst>
              </a:tr>
              <a:tr h="18288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67308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4189860"/>
                  </a:ext>
                </a:extLst>
              </a:tr>
              <a:tr h="182880">
                <a:tc>
                  <a:txBody>
                    <a:bodyPr/>
                    <a:lstStyle/>
                    <a:p>
                      <a:pPr algn="ctr" fontAlgn="b"/>
                      <a:r>
                        <a:rPr lang="en-US" sz="1100" u="none" strike="noStrike" dirty="0">
                          <a:effectLst/>
                        </a:rPr>
                        <a:t>650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58303</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3448790014"/>
                  </a:ext>
                </a:extLst>
              </a:tr>
              <a:tr h="182880">
                <a:tc>
                  <a:txBody>
                    <a:bodyPr/>
                    <a:lstStyle/>
                    <a:p>
                      <a:pPr algn="ctr" fontAlgn="b"/>
                      <a:r>
                        <a:rPr lang="en-US" sz="1100" u="none" strike="noStrike">
                          <a:effectLst/>
                        </a:rPr>
                        <a:t>650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110779</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97360014"/>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391092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1566300766"/>
                  </a:ext>
                </a:extLst>
              </a:tr>
              <a:tr h="190500">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356807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53130212"/>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308519</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369272256"/>
                  </a:ext>
                </a:extLst>
              </a:tr>
              <a:tr h="182880">
                <a:tc>
                  <a:txBody>
                    <a:bodyPr/>
                    <a:lstStyle/>
                    <a:p>
                      <a:pPr algn="ctr" fontAlgn="b"/>
                      <a:r>
                        <a:rPr lang="en-US" sz="1100" u="none" strike="noStrike">
                          <a:effectLst/>
                        </a:rPr>
                        <a:t>550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276038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8845140"/>
                  </a:ext>
                </a:extLst>
              </a:tr>
              <a:tr h="182880">
                <a:tc>
                  <a:txBody>
                    <a:bodyPr/>
                    <a:lstStyle/>
                    <a:p>
                      <a:pPr algn="ctr" fontAlgn="b"/>
                      <a:r>
                        <a:rPr lang="en-US" sz="1100" u="none" strike="noStrike" dirty="0">
                          <a:effectLst/>
                        </a:rPr>
                        <a:t>550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370768</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4221188080"/>
                  </a:ext>
                </a:extLst>
              </a:tr>
              <a:tr h="18288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2000000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6165856"/>
                  </a:ext>
                </a:extLst>
              </a:tr>
              <a:tr h="182880">
                <a:tc>
                  <a:txBody>
                    <a:bodyPr/>
                    <a:lstStyle/>
                    <a:p>
                      <a:pPr algn="ctr" fontAlgn="b"/>
                      <a:r>
                        <a:rPr lang="en-US" sz="1100" u="none" strike="noStrike" dirty="0">
                          <a:effectLst/>
                        </a:rPr>
                        <a:t>450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1582332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877372084"/>
                  </a:ext>
                </a:extLst>
              </a:tr>
              <a:tr h="18288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1696395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82751397"/>
                  </a:ext>
                </a:extLst>
              </a:tr>
              <a:tr h="182880">
                <a:tc>
                  <a:txBody>
                    <a:bodyPr/>
                    <a:lstStyle/>
                    <a:p>
                      <a:pPr algn="ctr" fontAlgn="b"/>
                      <a:r>
                        <a:rPr lang="en-US" sz="1100" u="none" strike="noStrike" dirty="0">
                          <a:effectLst/>
                        </a:rPr>
                        <a:t>450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1855152</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solidFill>
                      <a:srgbClr val="D0D8E8"/>
                    </a:solidFill>
                  </a:tcPr>
                </a:tc>
                <a:extLst>
                  <a:ext uri="{0D108BD9-81ED-4DB2-BD59-A6C34878D82A}">
                    <a16:rowId xmlns:a16="http://schemas.microsoft.com/office/drawing/2014/main" val="2724947825"/>
                  </a:ext>
                </a:extLst>
              </a:tr>
              <a:tr h="190500">
                <a:tc>
                  <a:txBody>
                    <a:bodyPr/>
                    <a:lstStyle/>
                    <a:p>
                      <a:pPr algn="ctr" fontAlgn="b"/>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1412137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67684624"/>
                  </a:ext>
                </a:extLst>
              </a:tr>
            </a:tbl>
          </a:graphicData>
        </a:graphic>
      </p:graphicFrame>
      <p:sp>
        <p:nvSpPr>
          <p:cNvPr id="14" name="TextBox 13">
            <a:extLst>
              <a:ext uri="{FF2B5EF4-FFF2-40B4-BE49-F238E27FC236}">
                <a16:creationId xmlns:a16="http://schemas.microsoft.com/office/drawing/2014/main" id="{658D5CD0-245B-CF60-A9C4-5D7C5EC14D79}"/>
              </a:ext>
            </a:extLst>
          </p:cNvPr>
          <p:cNvSpPr txBox="1"/>
          <p:nvPr/>
        </p:nvSpPr>
        <p:spPr>
          <a:xfrm>
            <a:off x="316378" y="1908851"/>
            <a:ext cx="4571761" cy="830997"/>
          </a:xfrm>
          <a:prstGeom prst="rect">
            <a:avLst/>
          </a:prstGeom>
          <a:noFill/>
        </p:spPr>
        <p:txBody>
          <a:bodyPr wrap="square" lIns="0" tIns="0" rIns="0" bIns="0" rtlCol="0">
            <a:spAutoFit/>
          </a:bodyPr>
          <a:lstStyle/>
          <a:p>
            <a:pPr algn="ctr"/>
            <a:r>
              <a:rPr lang="en-US" dirty="0"/>
              <a:t>The stress history (alternate and bending stress) of three mission profiles is given. The stresses are given as local values.</a:t>
            </a:r>
          </a:p>
        </p:txBody>
      </p:sp>
      <p:sp>
        <p:nvSpPr>
          <p:cNvPr id="12" name="Rectangle 11">
            <a:extLst>
              <a:ext uri="{FF2B5EF4-FFF2-40B4-BE49-F238E27FC236}">
                <a16:creationId xmlns:a16="http://schemas.microsoft.com/office/drawing/2014/main" id="{9CD016EE-EED9-E0B9-05D4-6F556E05FD55}"/>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18219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BC60FFC-02CD-9799-789D-9CEF20704B42}"/>
              </a:ext>
            </a:extLst>
          </p:cNvPr>
          <p:cNvGrpSpPr/>
          <p:nvPr/>
        </p:nvGrpSpPr>
        <p:grpSpPr>
          <a:xfrm>
            <a:off x="236340" y="134116"/>
            <a:ext cx="8768512" cy="943643"/>
            <a:chOff x="355608" y="134116"/>
            <a:chExt cx="8768512" cy="943643"/>
          </a:xfrm>
        </p:grpSpPr>
        <p:sp>
          <p:nvSpPr>
            <p:cNvPr id="4" name="Titolo 1">
              <a:extLst>
                <a:ext uri="{FF2B5EF4-FFF2-40B4-BE49-F238E27FC236}">
                  <a16:creationId xmlns:a16="http://schemas.microsoft.com/office/drawing/2014/main" id="{0FF177AF-0E43-AF75-D959-68AE5B419480}"/>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5</a:t>
              </a:r>
            </a:p>
          </p:txBody>
        </p:sp>
        <p:grpSp>
          <p:nvGrpSpPr>
            <p:cNvPr id="6" name="Group 5">
              <a:extLst>
                <a:ext uri="{FF2B5EF4-FFF2-40B4-BE49-F238E27FC236}">
                  <a16:creationId xmlns:a16="http://schemas.microsoft.com/office/drawing/2014/main" id="{9FE4D9C0-2022-A9ED-477B-8094E8E45B92}"/>
                </a:ext>
              </a:extLst>
            </p:cNvPr>
            <p:cNvGrpSpPr/>
            <p:nvPr/>
          </p:nvGrpSpPr>
          <p:grpSpPr>
            <a:xfrm>
              <a:off x="355608" y="134116"/>
              <a:ext cx="7430790" cy="943643"/>
              <a:chOff x="355608" y="134116"/>
              <a:chExt cx="7430790" cy="943643"/>
            </a:xfrm>
          </p:grpSpPr>
          <p:sp>
            <p:nvSpPr>
              <p:cNvPr id="9" name="Titolo 1">
                <a:extLst>
                  <a:ext uri="{FF2B5EF4-FFF2-40B4-BE49-F238E27FC236}">
                    <a16:creationId xmlns:a16="http://schemas.microsoft.com/office/drawing/2014/main" id="{D1D80CCC-B0CC-452E-3E45-91193DCB104D}"/>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2" name="TextBox 1">
                <a:extLst>
                  <a:ext uri="{FF2B5EF4-FFF2-40B4-BE49-F238E27FC236}">
                    <a16:creationId xmlns:a16="http://schemas.microsoft.com/office/drawing/2014/main" id="{1FF9B303-912C-C0A8-F3AF-343270728BDB}"/>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1 </a:t>
            </a:r>
          </a:p>
          <a:p>
            <a:r>
              <a:rPr lang="en-US" sz="2200" b="1" dirty="0">
                <a:cs typeface="Arial"/>
              </a:rPr>
              <a:t>Safe-life assessment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225657E-7739-523E-7F99-1CD5729FEDC8}"/>
                  </a:ext>
                </a:extLst>
              </p:cNvPr>
              <p:cNvSpPr txBox="1"/>
              <p:nvPr/>
            </p:nvSpPr>
            <p:spPr>
              <a:xfrm>
                <a:off x="236340" y="2239290"/>
                <a:ext cx="8768512" cy="3715569"/>
              </a:xfrm>
              <a:prstGeom prst="rect">
                <a:avLst/>
              </a:prstGeom>
              <a:noFill/>
            </p:spPr>
            <p:txBody>
              <a:bodyPr wrap="square" lIns="0" tIns="0" rIns="0" bIns="0" rtlCol="0">
                <a:spAutoFit/>
              </a:bodyPr>
              <a:lstStyle/>
              <a:p>
                <a:pPr algn="just"/>
                <a:r>
                  <a:rPr lang="en-US" dirty="0">
                    <a:cs typeface="Arial"/>
                  </a:rPr>
                  <a:t>1.1) Fit the SN diagram with a 3 parameters model, considering also run-outs.</a:t>
                </a:r>
              </a:p>
              <a:p>
                <a:pPr algn="just"/>
                <a:endParaRPr lang="en-US" dirty="0">
                  <a:cs typeface="Arial"/>
                </a:endParaRPr>
              </a:p>
              <a:p>
                <a:pPr algn="just"/>
                <a:r>
                  <a:rPr lang="en-US" dirty="0">
                    <a:cs typeface="Arial"/>
                  </a:rPr>
                  <a:t>1.2) Calculate the damage associated to a mission composed only by profile 1. Assume constant scatter for the SN diagram, use the </a:t>
                </a:r>
                <a:r>
                  <a:rPr lang="el-GR" dirty="0">
                    <a:cs typeface="Arial"/>
                  </a:rPr>
                  <a:t>μ-3σ </a:t>
                </a:r>
                <a:r>
                  <a:rPr lang="en-US" dirty="0">
                    <a:cs typeface="Arial"/>
                  </a:rPr>
                  <a:t>curve. Lump the stress history in blocks of approximately 15 MPa. Assume a CV of 5% for the loads and use the </a:t>
                </a:r>
                <a:r>
                  <a:rPr lang="el-GR" dirty="0">
                    <a:cs typeface="Arial"/>
                  </a:rPr>
                  <a:t>μ+3σ </a:t>
                </a:r>
                <a:r>
                  <a:rPr lang="en-US" dirty="0">
                    <a:cs typeface="Arial"/>
                  </a:rPr>
                  <a:t>percentile.</a:t>
                </a:r>
              </a:p>
              <a:p>
                <a:pPr algn="just"/>
                <a:endParaRPr lang="en-US" dirty="0">
                  <a:cs typeface="Arial"/>
                </a:endParaRPr>
              </a:p>
              <a:p>
                <a:pPr algn="just"/>
                <a:r>
                  <a:rPr lang="en-US" dirty="0">
                    <a:cs typeface="Arial"/>
                  </a:rPr>
                  <a:t>1.3) Calculate the damage associated to a standard mission (profile 1 + profile 2) </a:t>
                </a:r>
              </a:p>
              <a:p>
                <a:pPr algn="just"/>
                <a:endParaRPr lang="en-US" dirty="0">
                  <a:cs typeface="Arial"/>
                </a:endParaRPr>
              </a:p>
              <a:p>
                <a:pPr algn="just"/>
                <a:r>
                  <a:rPr lang="en-US" dirty="0">
                    <a:cs typeface="Arial"/>
                  </a:rPr>
                  <a:t>1.4) Which is the maximum number of hours of flight for a standard mission?</a:t>
                </a:r>
              </a:p>
              <a:p>
                <a:pPr algn="just"/>
                <a:endParaRPr lang="en-US" dirty="0">
                  <a:cs typeface="Arial"/>
                </a:endParaRPr>
              </a:p>
              <a:p>
                <a:pPr algn="just"/>
                <a:r>
                  <a:rPr lang="en-US" dirty="0">
                    <a:cs typeface="Arial"/>
                  </a:rPr>
                  <a:t>1.5) Probabilistic question: Plot a curve of failure probability </a:t>
                </a:r>
                <a14:m>
                  <m:oMath xmlns:m="http://schemas.openxmlformats.org/officeDocument/2006/math">
                    <m:sSub>
                      <m:sSubPr>
                        <m:ctrlPr>
                          <a:rPr lang="en-US" b="0" i="1" dirty="0" smtClean="0">
                            <a:latin typeface="Cambria Math" panose="02040503050406030204" pitchFamily="18" charset="0"/>
                            <a:cs typeface="Arial"/>
                          </a:rPr>
                        </m:ctrlPr>
                      </m:sSubPr>
                      <m:e>
                        <m:r>
                          <a:rPr lang="en-US" i="1" dirty="0" smtClean="0">
                            <a:latin typeface="Cambria Math" panose="02040503050406030204" pitchFamily="18" charset="0"/>
                            <a:cs typeface="Arial"/>
                          </a:rPr>
                          <m:t>𝑃</m:t>
                        </m:r>
                      </m:e>
                      <m:sub>
                        <m:r>
                          <a:rPr lang="en-US" b="0" i="1" dirty="0" smtClean="0">
                            <a:latin typeface="Cambria Math" panose="02040503050406030204" pitchFamily="18" charset="0"/>
                            <a:cs typeface="Arial"/>
                          </a:rPr>
                          <m:t>𝑓</m:t>
                        </m:r>
                      </m:sub>
                    </m:sSub>
                  </m:oMath>
                </a14:m>
                <a:r>
                  <a:rPr lang="en-US" dirty="0">
                    <a:cs typeface="Arial"/>
                  </a:rPr>
                  <a:t> against life.</a:t>
                </a:r>
              </a:p>
              <a:p>
                <a:endParaRPr lang="en-US" sz="2400" b="1" dirty="0">
                  <a:cs typeface="Arial"/>
                </a:endParaRPr>
              </a:p>
            </p:txBody>
          </p:sp>
        </mc:Choice>
        <mc:Fallback xmlns="">
          <p:sp>
            <p:nvSpPr>
              <p:cNvPr id="12" name="TextBox 11">
                <a:extLst>
                  <a:ext uri="{FF2B5EF4-FFF2-40B4-BE49-F238E27FC236}">
                    <a16:creationId xmlns:a16="http://schemas.microsoft.com/office/drawing/2014/main" id="{B225657E-7739-523E-7F99-1CD5729FEDC8}"/>
                  </a:ext>
                </a:extLst>
              </p:cNvPr>
              <p:cNvSpPr txBox="1">
                <a:spLocks noRot="1" noChangeAspect="1" noMove="1" noResize="1" noEditPoints="1" noAdjustHandles="1" noChangeArrowheads="1" noChangeShapeType="1" noTextEdit="1"/>
              </p:cNvSpPr>
              <p:nvPr/>
            </p:nvSpPr>
            <p:spPr>
              <a:xfrm>
                <a:off x="236340" y="2239290"/>
                <a:ext cx="8768512" cy="3715569"/>
              </a:xfrm>
              <a:prstGeom prst="rect">
                <a:avLst/>
              </a:prstGeom>
              <a:blipFill>
                <a:blip r:embed="rId2"/>
                <a:stretch>
                  <a:fillRect l="-1669" t="-2131" r="-1599"/>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4715E513-BAA5-FEE4-A795-B6BC17E05A54}"/>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167262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2 </a:t>
            </a:r>
          </a:p>
          <a:p>
            <a:r>
              <a:rPr lang="en-US" sz="2200" b="1" dirty="0">
                <a:cs typeface="Arial"/>
              </a:rPr>
              <a:t>Deterministic damage-tolerance assessment</a:t>
            </a:r>
          </a:p>
        </p:txBody>
      </p:sp>
      <p:sp>
        <p:nvSpPr>
          <p:cNvPr id="12" name="TextBox 11">
            <a:extLst>
              <a:ext uri="{FF2B5EF4-FFF2-40B4-BE49-F238E27FC236}">
                <a16:creationId xmlns:a16="http://schemas.microsoft.com/office/drawing/2014/main" id="{B225657E-7739-523E-7F99-1CD5729FEDC8}"/>
              </a:ext>
            </a:extLst>
          </p:cNvPr>
          <p:cNvSpPr txBox="1"/>
          <p:nvPr/>
        </p:nvSpPr>
        <p:spPr>
          <a:xfrm>
            <a:off x="236339" y="2357116"/>
            <a:ext cx="8768513" cy="3046988"/>
          </a:xfrm>
          <a:prstGeom prst="rect">
            <a:avLst/>
          </a:prstGeom>
          <a:noFill/>
        </p:spPr>
        <p:txBody>
          <a:bodyPr wrap="square" lIns="0" tIns="0" rIns="0" bIns="0" rtlCol="0">
            <a:spAutoFit/>
          </a:bodyPr>
          <a:lstStyle/>
          <a:p>
            <a:pPr algn="just"/>
            <a:r>
              <a:rPr lang="en-US" dirty="0">
                <a:cs typeface="Arial"/>
              </a:rPr>
              <a:t>2.1) Determine the critical crack size using the EPFM theory.</a:t>
            </a:r>
          </a:p>
          <a:p>
            <a:pPr algn="just"/>
            <a:endParaRPr lang="en-US" dirty="0">
              <a:cs typeface="Arial"/>
            </a:endParaRPr>
          </a:p>
          <a:p>
            <a:pPr algn="just"/>
            <a:r>
              <a:rPr lang="en-US" dirty="0">
                <a:cs typeface="Arial"/>
              </a:rPr>
              <a:t>2.2) Find the maximum number of missions for profile 1. Lump the signal and randomize the sequence.</a:t>
            </a:r>
          </a:p>
          <a:p>
            <a:pPr algn="just"/>
            <a:endParaRPr lang="en-US" dirty="0">
              <a:cs typeface="Arial"/>
            </a:endParaRPr>
          </a:p>
          <a:p>
            <a:pPr algn="just"/>
            <a:r>
              <a:rPr lang="en-US" dirty="0">
                <a:cs typeface="Arial"/>
              </a:rPr>
              <a:t>2.3) Find the maximum number of standard missions (profile 1 + profile 2). Lump the signal and randomize the sequence.</a:t>
            </a:r>
          </a:p>
          <a:p>
            <a:pPr algn="just"/>
            <a:endParaRPr lang="en-US" dirty="0">
              <a:cs typeface="Arial"/>
            </a:endParaRPr>
          </a:p>
          <a:p>
            <a:pPr algn="just"/>
            <a:r>
              <a:rPr lang="en-US" dirty="0">
                <a:cs typeface="Arial"/>
              </a:rPr>
              <a:t>2.4) If the target life of 3000h is not met, find the number of inspections ensuring a failure probability compliant with regulations (2e-5). Use the POD curves in the Advisory Circular AC-70.2.</a:t>
            </a:r>
          </a:p>
        </p:txBody>
      </p:sp>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6</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4" name="Rectangle 3">
            <a:extLst>
              <a:ext uri="{FF2B5EF4-FFF2-40B4-BE49-F238E27FC236}">
                <a16:creationId xmlns:a16="http://schemas.microsoft.com/office/drawing/2014/main" id="{8E200C6E-B5DB-3F1C-35D4-F1A6EF3044EF}"/>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88297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0B70737-D825-9FF9-CFD6-3BB76490B72D}"/>
              </a:ext>
            </a:extLst>
          </p:cNvPr>
          <p:cNvSpPr txBox="1"/>
          <p:nvPr/>
        </p:nvSpPr>
        <p:spPr>
          <a:xfrm>
            <a:off x="236340" y="1453896"/>
            <a:ext cx="8432785" cy="677108"/>
          </a:xfrm>
          <a:prstGeom prst="rect">
            <a:avLst/>
          </a:prstGeom>
          <a:noFill/>
        </p:spPr>
        <p:txBody>
          <a:bodyPr wrap="square" lIns="0" tIns="0" rIns="0" bIns="0" rtlCol="0">
            <a:spAutoFit/>
          </a:bodyPr>
          <a:lstStyle/>
          <a:p>
            <a:r>
              <a:rPr lang="en-US" sz="2200" b="1" dirty="0">
                <a:cs typeface="Arial"/>
              </a:rPr>
              <a:t>Part 3 </a:t>
            </a:r>
          </a:p>
          <a:p>
            <a:r>
              <a:rPr lang="en-US" sz="2200" b="1" dirty="0">
                <a:cs typeface="Arial"/>
              </a:rPr>
              <a:t>Probabilistic damage tolerance assessment</a:t>
            </a:r>
          </a:p>
        </p:txBody>
      </p:sp>
      <p:sp>
        <p:nvSpPr>
          <p:cNvPr id="12" name="TextBox 11">
            <a:extLst>
              <a:ext uri="{FF2B5EF4-FFF2-40B4-BE49-F238E27FC236}">
                <a16:creationId xmlns:a16="http://schemas.microsoft.com/office/drawing/2014/main" id="{B225657E-7739-523E-7F99-1CD5729FEDC8}"/>
              </a:ext>
            </a:extLst>
          </p:cNvPr>
          <p:cNvSpPr txBox="1"/>
          <p:nvPr/>
        </p:nvSpPr>
        <p:spPr>
          <a:xfrm>
            <a:off x="236339" y="2357116"/>
            <a:ext cx="8768513" cy="2492990"/>
          </a:xfrm>
          <a:prstGeom prst="rect">
            <a:avLst/>
          </a:prstGeom>
          <a:noFill/>
        </p:spPr>
        <p:txBody>
          <a:bodyPr wrap="square" lIns="0" tIns="0" rIns="0" bIns="0" rtlCol="0">
            <a:spAutoFit/>
          </a:bodyPr>
          <a:lstStyle/>
          <a:p>
            <a:pPr algn="just"/>
            <a:r>
              <a:rPr lang="en-US" dirty="0">
                <a:cs typeface="Arial"/>
              </a:rPr>
              <a:t>3.1) Starting from the anomalies distribution for circular holes in the AC 33-70.2, perform a probabilistic damage tolerance assessment, considering that we have 8 holes on each of the 4 shafts (weakest link). Which is the life with a probability of being exceeded of 2e-5 considering only Profile 1? And which for a standard mission?</a:t>
            </a:r>
          </a:p>
          <a:p>
            <a:pPr algn="just"/>
            <a:endParaRPr lang="en-US" dirty="0">
              <a:cs typeface="Arial"/>
            </a:endParaRPr>
          </a:p>
          <a:p>
            <a:pPr algn="just"/>
            <a:r>
              <a:rPr lang="en-US" dirty="0">
                <a:cs typeface="Arial"/>
              </a:rPr>
              <a:t>3.2)</a:t>
            </a:r>
            <a:r>
              <a:rPr lang="en-US" sz="1800" b="0" i="0" u="none" strike="noStrike" baseline="0" dirty="0">
                <a:solidFill>
                  <a:srgbClr val="000000"/>
                </a:solidFill>
                <a:latin typeface="Calibri" panose="020F0502020204030204" pitchFamily="34" charset="0"/>
              </a:rPr>
              <a:t> </a:t>
            </a:r>
            <a:r>
              <a:rPr lang="en-US" sz="1800" b="0" i="0" u="none" strike="noStrike" baseline="0" dirty="0">
                <a:solidFill>
                  <a:srgbClr val="000000"/>
                </a:solidFill>
              </a:rPr>
              <a:t>If the target failure probability is not ensured, apply an inspection plan in a probabilistic framework. Use a Monte Carlo simulation according to the scheme proposed in the AC 33-70.2.</a:t>
            </a:r>
            <a:endParaRPr lang="en-US" dirty="0">
              <a:cs typeface="Arial"/>
            </a:endParaRPr>
          </a:p>
        </p:txBody>
      </p:sp>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7</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Tasks</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1.3</a:t>
                </a:r>
              </a:p>
            </p:txBody>
          </p:sp>
        </p:grpSp>
      </p:grpSp>
      <p:sp>
        <p:nvSpPr>
          <p:cNvPr id="4" name="Rectangle 3">
            <a:extLst>
              <a:ext uri="{FF2B5EF4-FFF2-40B4-BE49-F238E27FC236}">
                <a16:creationId xmlns:a16="http://schemas.microsoft.com/office/drawing/2014/main" id="{73466DB2-CC9D-082A-19C8-9AE75B8BF498}"/>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296544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7B026F2-BCAA-0AAB-4B0F-84DE28F8C15D}"/>
              </a:ext>
            </a:extLst>
          </p:cNvPr>
          <p:cNvGrpSpPr/>
          <p:nvPr/>
        </p:nvGrpSpPr>
        <p:grpSpPr>
          <a:xfrm>
            <a:off x="236340" y="134116"/>
            <a:ext cx="8768512" cy="943643"/>
            <a:chOff x="355608" y="134116"/>
            <a:chExt cx="8768512" cy="943643"/>
          </a:xfrm>
        </p:grpSpPr>
        <p:sp>
          <p:nvSpPr>
            <p:cNvPr id="8" name="Titolo 1">
              <a:extLst>
                <a:ext uri="{FF2B5EF4-FFF2-40B4-BE49-F238E27FC236}">
                  <a16:creationId xmlns:a16="http://schemas.microsoft.com/office/drawing/2014/main" id="{2487A440-BCD2-715B-7C38-94AF180277B8}"/>
                </a:ext>
              </a:extLst>
            </p:cNvPr>
            <p:cNvSpPr txBox="1">
              <a:spLocks/>
            </p:cNvSpPr>
            <p:nvPr/>
          </p:nvSpPr>
          <p:spPr>
            <a:xfrm>
              <a:off x="8823552" y="605937"/>
              <a:ext cx="300568" cy="280838"/>
            </a:xfrm>
            <a:prstGeom prst="rect">
              <a:avLst/>
            </a:prstGeom>
          </p:spPr>
          <p:txBody>
            <a:bodyPr vert="horz" lIns="91440" tIns="45720" rIns="91440" bIns="4572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000" dirty="0">
                  <a:latin typeface="DM Sans 14pt SemiBold" pitchFamily="2" charset="0"/>
                </a:rPr>
                <a:t>8</a:t>
              </a:r>
            </a:p>
          </p:txBody>
        </p:sp>
        <p:grpSp>
          <p:nvGrpSpPr>
            <p:cNvPr id="10" name="Group 9">
              <a:extLst>
                <a:ext uri="{FF2B5EF4-FFF2-40B4-BE49-F238E27FC236}">
                  <a16:creationId xmlns:a16="http://schemas.microsoft.com/office/drawing/2014/main" id="{913FC64B-37AF-8594-6E65-E630DA52ABC4}"/>
                </a:ext>
              </a:extLst>
            </p:cNvPr>
            <p:cNvGrpSpPr/>
            <p:nvPr/>
          </p:nvGrpSpPr>
          <p:grpSpPr>
            <a:xfrm>
              <a:off x="355608" y="134116"/>
              <a:ext cx="7430790" cy="943643"/>
              <a:chOff x="355608" y="134116"/>
              <a:chExt cx="7430790" cy="943643"/>
            </a:xfrm>
          </p:grpSpPr>
          <p:sp>
            <p:nvSpPr>
              <p:cNvPr id="13" name="Titolo 1">
                <a:extLst>
                  <a:ext uri="{FF2B5EF4-FFF2-40B4-BE49-F238E27FC236}">
                    <a16:creationId xmlns:a16="http://schemas.microsoft.com/office/drawing/2014/main" id="{B2576E3E-37AC-A688-9E6F-128DA67EB60E}"/>
                  </a:ext>
                </a:extLst>
              </p:cNvPr>
              <p:cNvSpPr txBox="1">
                <a:spLocks/>
              </p:cNvSpPr>
              <p:nvPr/>
            </p:nvSpPr>
            <p:spPr>
              <a:xfrm>
                <a:off x="1015750" y="134116"/>
                <a:ext cx="6770648" cy="943643"/>
              </a:xfrm>
              <a:prstGeom prst="rect">
                <a:avLst/>
              </a:prstGeom>
            </p:spPr>
            <p:txBody>
              <a:bodyPr vert="horz" lIns="0" tIns="0" rIns="0" bIns="0" rtlCol="0" anchor="t" anchorCtr="0">
                <a:no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dirty="0">
                    <a:latin typeface="DM Sans 14pt SemiBold" pitchFamily="2" charset="0"/>
                  </a:rPr>
                  <a:t>Introduction</a:t>
                </a:r>
              </a:p>
              <a:p>
                <a:r>
                  <a:rPr lang="it-IT" sz="2800" dirty="0">
                    <a:latin typeface="DM Sans 14pt SemiBold" pitchFamily="2" charset="0"/>
                  </a:rPr>
                  <a:t>Code Structure</a:t>
                </a:r>
              </a:p>
            </p:txBody>
          </p:sp>
          <p:sp>
            <p:nvSpPr>
              <p:cNvPr id="14" name="TextBox 13">
                <a:extLst>
                  <a:ext uri="{FF2B5EF4-FFF2-40B4-BE49-F238E27FC236}">
                    <a16:creationId xmlns:a16="http://schemas.microsoft.com/office/drawing/2014/main" id="{97ADDF6C-8E71-44FA-356C-1FC4521E1084}"/>
                  </a:ext>
                </a:extLst>
              </p:cNvPr>
              <p:cNvSpPr txBox="1"/>
              <p:nvPr/>
            </p:nvSpPr>
            <p:spPr>
              <a:xfrm>
                <a:off x="355608" y="134117"/>
                <a:ext cx="568317" cy="861774"/>
              </a:xfrm>
              <a:prstGeom prst="rect">
                <a:avLst/>
              </a:prstGeom>
              <a:noFill/>
            </p:spPr>
            <p:txBody>
              <a:bodyPr wrap="square" lIns="0" tIns="0" rIns="0" bIns="0" rtlCol="0">
                <a:spAutoFit/>
              </a:bodyPr>
              <a:lstStyle/>
              <a:p>
                <a:pPr algn="l"/>
                <a:r>
                  <a:rPr lang="en-US" sz="2800" dirty="0">
                    <a:solidFill>
                      <a:schemeClr val="bg1"/>
                    </a:solidFill>
                    <a:latin typeface="DM Sans 14pt SemiBold" pitchFamily="2" charset="0"/>
                  </a:rPr>
                  <a:t>1</a:t>
                </a:r>
              </a:p>
              <a:p>
                <a:pPr algn="l"/>
                <a:r>
                  <a:rPr lang="en-US" sz="2800" dirty="0">
                    <a:solidFill>
                      <a:schemeClr val="bg1"/>
                    </a:solidFill>
                    <a:latin typeface="DM Sans 14pt SemiBold" pitchFamily="2" charset="0"/>
                  </a:rPr>
                  <a:t>1.4</a:t>
                </a:r>
              </a:p>
            </p:txBody>
          </p:sp>
        </p:grpSp>
      </p:grpSp>
      <p:sp>
        <p:nvSpPr>
          <p:cNvPr id="12" name="TextBox 11">
            <a:extLst>
              <a:ext uri="{FF2B5EF4-FFF2-40B4-BE49-F238E27FC236}">
                <a16:creationId xmlns:a16="http://schemas.microsoft.com/office/drawing/2014/main" id="{427459EE-D7FA-8F49-6F46-FAED6CB7855F}"/>
              </a:ext>
            </a:extLst>
          </p:cNvPr>
          <p:cNvSpPr txBox="1"/>
          <p:nvPr/>
        </p:nvSpPr>
        <p:spPr>
          <a:xfrm>
            <a:off x="236340" y="1753712"/>
            <a:ext cx="60914" cy="276999"/>
          </a:xfrm>
          <a:prstGeom prst="rect">
            <a:avLst/>
          </a:prstGeom>
          <a:noFill/>
        </p:spPr>
        <p:txBody>
          <a:bodyPr wrap="none" lIns="0" tIns="0" rIns="0" bIns="0" rtlCol="0">
            <a:spAutoFit/>
          </a:bodyPr>
          <a:lstStyle/>
          <a:p>
            <a:pPr algn="l"/>
            <a:r>
              <a:rPr lang="en-US" dirty="0"/>
              <a:t> </a:t>
            </a:r>
          </a:p>
        </p:txBody>
      </p:sp>
      <p:pic>
        <p:nvPicPr>
          <p:cNvPr id="6" name="Picture 5">
            <a:extLst>
              <a:ext uri="{FF2B5EF4-FFF2-40B4-BE49-F238E27FC236}">
                <a16:creationId xmlns:a16="http://schemas.microsoft.com/office/drawing/2014/main" id="{A7BEE50B-FCCD-084A-D6D7-BB57CBD4052D}"/>
              </a:ext>
            </a:extLst>
          </p:cNvPr>
          <p:cNvPicPr>
            <a:picLocks noChangeAspect="1"/>
          </p:cNvPicPr>
          <p:nvPr/>
        </p:nvPicPr>
        <p:blipFill>
          <a:blip r:embed="rId2"/>
          <a:stretch>
            <a:fillRect/>
          </a:stretch>
        </p:blipFill>
        <p:spPr>
          <a:xfrm>
            <a:off x="1954706" y="1530626"/>
            <a:ext cx="5234587" cy="4259254"/>
          </a:xfrm>
          <a:prstGeom prst="rect">
            <a:avLst/>
          </a:prstGeom>
        </p:spPr>
      </p:pic>
      <p:sp>
        <p:nvSpPr>
          <p:cNvPr id="5" name="Rectangle 4">
            <a:extLst>
              <a:ext uri="{FF2B5EF4-FFF2-40B4-BE49-F238E27FC236}">
                <a16:creationId xmlns:a16="http://schemas.microsoft.com/office/drawing/2014/main" id="{3828DDD7-ABDB-8A5C-3487-210BF9A4263C}"/>
              </a:ext>
            </a:extLst>
          </p:cNvPr>
          <p:cNvSpPr/>
          <p:nvPr/>
        </p:nvSpPr>
        <p:spPr>
          <a:xfrm>
            <a:off x="96496" y="6248615"/>
            <a:ext cx="5011531" cy="530352"/>
          </a:xfrm>
          <a:prstGeom prst="rect">
            <a:avLst/>
          </a:prstGeom>
          <a:solidFill>
            <a:srgbClr val="728FA5"/>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200" dirty="0">
                <a:latin typeface="DM Sans 14pt" pitchFamily="2" charset="0"/>
              </a:rPr>
              <a:t>Nikolaos Rigatos</a:t>
            </a:r>
            <a:br>
              <a:rPr lang="en-US" sz="1200" dirty="0">
                <a:latin typeface="DM Sans 14pt" pitchFamily="2" charset="0"/>
              </a:rPr>
            </a:br>
            <a:r>
              <a:rPr lang="en-US" sz="1200" dirty="0">
                <a:latin typeface="DM Sans 14pt" pitchFamily="2" charset="0"/>
              </a:rPr>
              <a:t>Structural Reliability of Aerospace Components, AY 2023/24 </a:t>
            </a:r>
          </a:p>
        </p:txBody>
      </p:sp>
    </p:spTree>
    <p:extLst>
      <p:ext uri="{BB962C8B-B14F-4D97-AF65-F5344CB8AC3E}">
        <p14:creationId xmlns:p14="http://schemas.microsoft.com/office/powerpoint/2010/main" val="4175711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irbus A400M Atlas - Wikipedia">
            <a:extLst>
              <a:ext uri="{FF2B5EF4-FFF2-40B4-BE49-F238E27FC236}">
                <a16:creationId xmlns:a16="http://schemas.microsoft.com/office/drawing/2014/main" id="{94FAE816-4369-1799-546D-54ECA13014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48" b="17065"/>
          <a:stretch/>
        </p:blipFill>
        <p:spPr bwMode="auto">
          <a:xfrm>
            <a:off x="3703" y="0"/>
            <a:ext cx="9144000" cy="4290931"/>
          </a:xfrm>
          <a:prstGeom prst="rect">
            <a:avLst/>
          </a:prstGeom>
          <a:noFill/>
          <a:extLst>
            <a:ext uri="{909E8E84-426E-40DD-AFC4-6F175D3DCCD1}">
              <a14:hiddenFill xmlns:a14="http://schemas.microsoft.com/office/drawing/2010/main">
                <a:solidFill>
                  <a:srgbClr val="FFFFFF"/>
                </a:solidFill>
              </a14:hiddenFill>
            </a:ext>
          </a:extLst>
        </p:spPr>
      </p:pic>
      <p:sp>
        <p:nvSpPr>
          <p:cNvPr id="5" name="Titolo 4"/>
          <p:cNvSpPr>
            <a:spLocks noGrp="1"/>
          </p:cNvSpPr>
          <p:nvPr>
            <p:ph type="ctrTitle" idx="4294967295"/>
          </p:nvPr>
        </p:nvSpPr>
        <p:spPr>
          <a:xfrm>
            <a:off x="641534" y="4149725"/>
            <a:ext cx="7772400" cy="968375"/>
          </a:xfrm>
        </p:spPr>
        <p:txBody>
          <a:bodyPr>
            <a:noAutofit/>
          </a:bodyPr>
          <a:lstStyle/>
          <a:p>
            <a:pPr algn="ctr"/>
            <a:r>
              <a:rPr lang="it-IT" sz="2800" dirty="0"/>
              <a:t>Titolo presentazione</a:t>
            </a:r>
            <a:br>
              <a:rPr lang="it-IT" sz="2800" dirty="0"/>
            </a:br>
            <a:r>
              <a:rPr lang="it-IT" sz="2800" dirty="0"/>
              <a:t>sottotitolo</a:t>
            </a:r>
          </a:p>
        </p:txBody>
      </p:sp>
      <p:sp>
        <p:nvSpPr>
          <p:cNvPr id="11" name="Sottotitolo 10"/>
          <p:cNvSpPr>
            <a:spLocks noGrp="1"/>
          </p:cNvSpPr>
          <p:nvPr>
            <p:ph type="subTitle" idx="4294967295"/>
          </p:nvPr>
        </p:nvSpPr>
        <p:spPr>
          <a:xfrm>
            <a:off x="641534" y="5118100"/>
            <a:ext cx="7772400" cy="1333500"/>
          </a:xfrm>
        </p:spPr>
        <p:txBody>
          <a:bodyPr>
            <a:normAutofit/>
          </a:bodyPr>
          <a:lstStyle/>
          <a:p>
            <a:pPr algn="ctr"/>
            <a:r>
              <a:rPr lang="it-IT" b="1" dirty="0">
                <a:solidFill>
                  <a:schemeClr val="bg1"/>
                </a:solidFill>
              </a:rPr>
              <a:t>Milano, XX mese 20XX</a:t>
            </a:r>
          </a:p>
          <a:p>
            <a:endParaRPr lang="it-IT" dirty="0"/>
          </a:p>
        </p:txBody>
      </p:sp>
      <p:sp>
        <p:nvSpPr>
          <p:cNvPr id="9" name="Rettangolo 8"/>
          <p:cNvSpPr/>
          <p:nvPr/>
        </p:nvSpPr>
        <p:spPr>
          <a:xfrm>
            <a:off x="0" y="3832224"/>
            <a:ext cx="9144000" cy="3025776"/>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lIns="0" tIns="0" rIns="0" rtlCol="0" anchor="ctr"/>
          <a:lstStyle/>
          <a:p>
            <a:pPr algn="ctr"/>
            <a:endParaRPr lang="it-IT" dirty="0"/>
          </a:p>
        </p:txBody>
      </p:sp>
      <p:grpSp>
        <p:nvGrpSpPr>
          <p:cNvPr id="10" name="Gruppo 9"/>
          <p:cNvGrpSpPr/>
          <p:nvPr/>
        </p:nvGrpSpPr>
        <p:grpSpPr>
          <a:xfrm>
            <a:off x="48007" y="3816351"/>
            <a:ext cx="9036647" cy="180000"/>
            <a:chOff x="1218340" y="275867"/>
            <a:chExt cx="17715122" cy="567843"/>
          </a:xfrm>
        </p:grpSpPr>
        <p:cxnSp>
          <p:nvCxnSpPr>
            <p:cNvPr id="12"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6"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7"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8"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33" name="Sottotitolo 2"/>
          <p:cNvSpPr txBox="1">
            <a:spLocks/>
          </p:cNvSpPr>
          <p:nvPr/>
        </p:nvSpPr>
        <p:spPr>
          <a:xfrm>
            <a:off x="328195" y="4536800"/>
            <a:ext cx="8487611" cy="1354217"/>
          </a:xfrm>
          <a:prstGeom prst="rect">
            <a:avLst/>
          </a:prstGeom>
        </p:spPr>
        <p:txBody>
          <a:bodyPr wrap="square" lIns="0" tIns="0" rIns="0" bIns="0" anchor="ctr" anchorCtr="0">
            <a:spAutoFit/>
          </a:bodyPr>
          <a:lstStyle>
            <a:lvl1pPr marL="0" indent="0" algn="l" defTabSz="457200" rtl="0" eaLnBrk="1" latinLnBrk="0" hangingPunct="1">
              <a:spcBef>
                <a:spcPct val="20000"/>
              </a:spcBef>
              <a:buFont typeface="Wingdings" charset="2"/>
              <a:buNone/>
              <a:defRPr sz="2200" kern="1200">
                <a:solidFill>
                  <a:schemeClr val="tx1">
                    <a:tint val="75000"/>
                  </a:schemeClr>
                </a:solidFill>
                <a:latin typeface="Arial"/>
                <a:ea typeface="+mn-ea"/>
                <a:cs typeface="Arial"/>
              </a:defRPr>
            </a:lvl1pPr>
            <a:lvl2pPr marL="4572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2pPr>
            <a:lvl3pPr marL="9144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3pPr>
            <a:lvl4pPr marL="13716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4pPr>
            <a:lvl5pPr marL="1828800" indent="0" algn="ctr" defTabSz="457200" rtl="0" eaLnBrk="1" latinLnBrk="0" hangingPunct="1">
              <a:spcBef>
                <a:spcPct val="20000"/>
              </a:spcBef>
              <a:buFont typeface="Arial"/>
              <a:buNone/>
              <a:defRPr sz="2200" kern="1200">
                <a:solidFill>
                  <a:schemeClr val="tx1">
                    <a:tint val="75000"/>
                  </a:schemeClr>
                </a:solidFill>
                <a:latin typeface="Arial"/>
                <a:ea typeface="+mn-ea"/>
                <a:cs typeface="Arial"/>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4000" dirty="0">
                <a:solidFill>
                  <a:schemeClr val="bg1"/>
                </a:solidFill>
                <a:latin typeface="DM Sans 14pt ExtraBold" pitchFamily="2" charset="0"/>
              </a:rPr>
              <a:t>Part 1</a:t>
            </a:r>
          </a:p>
          <a:p>
            <a:pPr algn="ctr"/>
            <a:r>
              <a:rPr lang="it-IT" sz="4000" dirty="0">
                <a:solidFill>
                  <a:schemeClr val="bg1"/>
                </a:solidFill>
                <a:latin typeface="DM Sans 14pt ExtraBold" pitchFamily="2" charset="0"/>
              </a:rPr>
              <a:t>Safe-life Assessment</a:t>
            </a:r>
          </a:p>
        </p:txBody>
      </p:sp>
    </p:spTree>
    <p:extLst>
      <p:ext uri="{BB962C8B-B14F-4D97-AF65-F5344CB8AC3E}">
        <p14:creationId xmlns:p14="http://schemas.microsoft.com/office/powerpoint/2010/main" val="3171935044"/>
      </p:ext>
    </p:extLst>
  </p:cSld>
  <p:clrMapOvr>
    <a:masterClrMapping/>
  </p:clrMapOvr>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DM Sans 14pt ExtraBold"/>
        <a:ea typeface=""/>
        <a:cs typeface=""/>
      </a:majorFont>
      <a:minorFont>
        <a:latin typeface="DM Sans 14p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smtClean="0"/>
        </a:defPPr>
      </a:lstStyle>
    </a:tx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POLI</Template>
  <TotalTime>4137</TotalTime>
  <Words>2761</Words>
  <Application>Microsoft Office PowerPoint</Application>
  <PresentationFormat>On-screen Show (4:3)</PresentationFormat>
  <Paragraphs>462</Paragraphs>
  <Slides>35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Cambria Math</vt:lpstr>
      <vt:lpstr>DM Sans 14pt</vt:lpstr>
      <vt:lpstr>DM Sans 14pt ExtraBold</vt:lpstr>
      <vt:lpstr>DM Sans 14pt SemiBold</vt:lpstr>
      <vt:lpstr>Wingdings</vt:lpstr>
      <vt:lpstr>POLI</vt:lpstr>
      <vt:lpstr>Titolo presentazione sottotitolo</vt:lpstr>
      <vt:lpstr>Contents</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Titolo presentazione sottotitolo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Area Servizi ICT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Mattia Brambilla</dc:creator>
  <cp:lastModifiedBy>Nikolaos Rigatos</cp:lastModifiedBy>
  <cp:revision>137</cp:revision>
  <dcterms:created xsi:type="dcterms:W3CDTF">2015-05-26T12:27:57Z</dcterms:created>
  <dcterms:modified xsi:type="dcterms:W3CDTF">2025-11-18T08:01:17Z</dcterms:modified>
</cp:coreProperties>
</file>